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6"/>
  </p:notesMasterIdLst>
  <p:sldIdLst>
    <p:sldId id="256" r:id="rId4"/>
    <p:sldId id="257" r:id="rId5"/>
    <p:sldId id="259" r:id="rId7"/>
    <p:sldId id="260" r:id="rId8"/>
    <p:sldId id="267" r:id="rId9"/>
    <p:sldId id="268" r:id="rId10"/>
    <p:sldId id="261" r:id="rId11"/>
    <p:sldId id="269" r:id="rId12"/>
    <p:sldId id="262" r:id="rId13"/>
    <p:sldId id="263" r:id="rId14"/>
    <p:sldId id="270" r:id="rId15"/>
    <p:sldId id="264" r:id="rId16"/>
    <p:sldId id="265" r:id="rId17"/>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A1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96" y="-53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notesMaster" Target="notesMasters/notesMaster1.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B1DE6F-D26B-4E00-98A5-9741E0E27ED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90DC95-BA07-4073-97F3-4499EA27DD04}"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D42F042-3FC5-46A0-A610-FB418410162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19A6487-D978-4739-8FC7-9AF239173450}" type="slidenum">
              <a:rPr kumimoji="0" lang="zh-CN" altLang="en-US" sz="1200" b="0" i="0" u="none" strike="noStrike" kern="1200" cap="none" spc="0" normalizeH="0" baseline="0" noProof="0" smtClean="0">
                <a:ln>
                  <a:noFill/>
                </a:ln>
                <a:solidFill>
                  <a:prstClr val="black"/>
                </a:solidFill>
                <a:effectLst/>
                <a:uLnTx/>
                <a:uFillTx/>
                <a:latin typeface="等线"/>
                <a:ea typeface="等线"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等线"/>
              <a:ea typeface="等线" panose="02010600030101010101" pitchFamily="2" charset="-122"/>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19A6487-D978-4739-8FC7-9AF239173450}" type="slidenum">
              <a:rPr kumimoji="0" lang="zh-CN" altLang="en-US" sz="1200" b="0" i="0" u="none" strike="noStrike" kern="1200" cap="none" spc="0" normalizeH="0" baseline="0" noProof="0" smtClean="0">
                <a:ln>
                  <a:noFill/>
                </a:ln>
                <a:solidFill>
                  <a:prstClr val="black"/>
                </a:solidFill>
                <a:effectLst/>
                <a:uLnTx/>
                <a:uFillTx/>
                <a:latin typeface="等线"/>
                <a:ea typeface="等线"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等线"/>
              <a:ea typeface="等线" panose="02010600030101010101" pitchFamily="2" charset="-122"/>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19A6487-D978-4739-8FC7-9AF239173450}" type="slidenum">
              <a:rPr kumimoji="0" lang="zh-CN" altLang="en-US" sz="1200" b="0" i="0" u="none" strike="noStrike" kern="1200" cap="none" spc="0" normalizeH="0" baseline="0" noProof="0" smtClean="0">
                <a:ln>
                  <a:noFill/>
                </a:ln>
                <a:solidFill>
                  <a:prstClr val="black"/>
                </a:solidFill>
                <a:effectLst/>
                <a:uLnTx/>
                <a:uFillTx/>
                <a:latin typeface="等线"/>
                <a:ea typeface="等线"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等线"/>
              <a:ea typeface="等线" panose="02010600030101010101" pitchFamily="2" charset="-122"/>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D42F042-3FC5-46A0-A610-FB418410162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D42F042-3FC5-46A0-A610-FB418410162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D42F042-3FC5-46A0-A610-FB418410162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D42F042-3FC5-46A0-A610-FB418410162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D42F042-3FC5-46A0-A610-FB418410162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单击以编辑母版副标题样式</a:t>
            </a:r>
            <a:endParaRPr lang="zh-CN" altLang="en-US"/>
          </a:p>
        </p:txBody>
      </p:sp>
      <p:sp>
        <p:nvSpPr>
          <p:cNvPr id="4" name="日期占位符 3"/>
          <p:cNvSpPr>
            <a:spLocks noGrp="1"/>
          </p:cNvSpPr>
          <p:nvPr>
            <p:ph type="dt" sz="half" idx="10"/>
          </p:nvPr>
        </p:nvSpPr>
        <p:spPr/>
        <p:txBody>
          <a:bodyPr/>
          <a:lstStyle/>
          <a:p>
            <a:fld id="{8B3B6083-E347-4F77-ACF1-28673758737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E0A9DE-C01C-4263-B4FC-848148DC98FC}"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hasCustomPrompt="1"/>
          </p:nvPr>
        </p:nvSpPr>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B3B6083-E347-4F77-ACF1-28673758737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E0A9DE-C01C-4263-B4FC-848148DC98FC}"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B3B6083-E347-4F77-ACF1-28673758737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E0A9DE-C01C-4263-B4FC-848148DC98FC}"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E09AE178-6ED1-4882-AA20-4A1B2EA3302C}"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F9DFD94-4A66-44ED-A335-D44E738C5B6A}" type="slidenum">
              <a:rPr lang="zh-CN" altLang="en-US" smtClean="0"/>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09AE178-6ED1-4882-AA20-4A1B2EA3302C}"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F9DFD94-4A66-44ED-A335-D44E738C5B6A}"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E09AE178-6ED1-4882-AA20-4A1B2EA3302C}"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F9DFD94-4A66-44ED-A335-D44E738C5B6A}"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E09AE178-6ED1-4882-AA20-4A1B2EA3302C}"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F9DFD94-4A66-44ED-A335-D44E738C5B6A}"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E09AE178-6ED1-4882-AA20-4A1B2EA3302C}"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F9DFD94-4A66-44ED-A335-D44E738C5B6A}"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E09AE178-6ED1-4882-AA20-4A1B2EA3302C}"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F9DFD94-4A66-44ED-A335-D44E738C5B6A}"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E09AE178-6ED1-4882-AA20-4A1B2EA3302C}"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F9DFD94-4A66-44ED-A335-D44E738C5B6A}"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E09AE178-6ED1-4882-AA20-4A1B2EA3302C}"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F9DFD94-4A66-44ED-A335-D44E738C5B6A}"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hasCustomPrompt="1"/>
          </p:nvPr>
        </p:nvSpPr>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B3B6083-E347-4F77-ACF1-28673758737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E0A9DE-C01C-4263-B4FC-848148DC98FC}"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E09AE178-6ED1-4882-AA20-4A1B2EA3302C}"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F9DFD94-4A66-44ED-A335-D44E738C5B6A}"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09AE178-6ED1-4882-AA20-4A1B2EA3302C}"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F9DFD94-4A66-44ED-A335-D44E738C5B6A}" type="slidenum">
              <a:rPr lang="zh-CN" altLang="en-US" smtClean="0"/>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09AE178-6ED1-4882-AA20-4A1B2EA3302C}"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F9DFD94-4A66-44ED-A335-D44E738C5B6A}"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编辑母版文本样式</a:t>
            </a:r>
            <a:endParaRPr lang="zh-CN" altLang="en-US" smtClean="0"/>
          </a:p>
        </p:txBody>
      </p:sp>
      <p:sp>
        <p:nvSpPr>
          <p:cNvPr id="4" name="日期占位符 3"/>
          <p:cNvSpPr>
            <a:spLocks noGrp="1"/>
          </p:cNvSpPr>
          <p:nvPr>
            <p:ph type="dt" sz="half" idx="10"/>
          </p:nvPr>
        </p:nvSpPr>
        <p:spPr/>
        <p:txBody>
          <a:bodyPr/>
          <a:lstStyle/>
          <a:p>
            <a:fld id="{8B3B6083-E347-4F77-ACF1-28673758737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E0A9DE-C01C-4263-B4FC-848148DC98FC}"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8B3B6083-E347-4F77-ACF1-286737587373}"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BE0A9DE-C01C-4263-B4FC-848148DC98FC}"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endParaRPr lang="zh-CN" altLang="en-US" smtClean="0"/>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endParaRPr lang="zh-CN" altLang="en-US" smtClean="0"/>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8B3B6083-E347-4F77-ACF1-286737587373}"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BE0A9DE-C01C-4263-B4FC-848148DC98FC}"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B3B6083-E347-4F77-ACF1-286737587373}"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BE0A9DE-C01C-4263-B4FC-848148DC98FC}"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B3B6083-E347-4F77-ACF1-286737587373}"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BE0A9DE-C01C-4263-B4FC-848148DC98FC}"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endParaRPr lang="zh-CN" altLang="en-US" smtClean="0"/>
          </a:p>
        </p:txBody>
      </p:sp>
      <p:sp>
        <p:nvSpPr>
          <p:cNvPr id="5" name="日期占位符 4"/>
          <p:cNvSpPr>
            <a:spLocks noGrp="1"/>
          </p:cNvSpPr>
          <p:nvPr>
            <p:ph type="dt" sz="half" idx="10"/>
          </p:nvPr>
        </p:nvSpPr>
        <p:spPr/>
        <p:txBody>
          <a:bodyPr/>
          <a:lstStyle/>
          <a:p>
            <a:fld id="{8B3B6083-E347-4F77-ACF1-286737587373}"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BE0A9DE-C01C-4263-B4FC-848148DC98FC}"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endParaRPr lang="zh-CN" altLang="en-US" smtClean="0"/>
          </a:p>
        </p:txBody>
      </p:sp>
      <p:sp>
        <p:nvSpPr>
          <p:cNvPr id="5" name="日期占位符 4"/>
          <p:cNvSpPr>
            <a:spLocks noGrp="1"/>
          </p:cNvSpPr>
          <p:nvPr>
            <p:ph type="dt" sz="half" idx="10"/>
          </p:nvPr>
        </p:nvSpPr>
        <p:spPr/>
        <p:txBody>
          <a:bodyPr/>
          <a:lstStyle/>
          <a:p>
            <a:fld id="{8B3B6083-E347-4F77-ACF1-286737587373}"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BE0A9DE-C01C-4263-B4FC-848148DC98FC}"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3B6083-E347-4F77-ACF1-286737587373}"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E0A9DE-C01C-4263-B4FC-848148DC98FC}"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DF6E6"/>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9AE178-6ED1-4882-AA20-4A1B2EA3302C}"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9DFD94-4A66-44ED-A335-D44E738C5B6A}"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E5F3F"/>
        </a:solidFill>
        <a:effectLst/>
      </p:bgPr>
    </p:bg>
    <p:spTree>
      <p:nvGrpSpPr>
        <p:cNvPr id="1" name=""/>
        <p:cNvGrpSpPr/>
        <p:nvPr/>
      </p:nvGrpSpPr>
      <p:grpSpPr>
        <a:xfrm>
          <a:off x="0" y="0"/>
          <a:ext cx="0" cy="0"/>
          <a:chOff x="0" y="0"/>
          <a:chExt cx="0" cy="0"/>
        </a:xfrm>
      </p:grpSpPr>
      <p:grpSp>
        <p:nvGrpSpPr>
          <p:cNvPr id="334" name="组合 333"/>
          <p:cNvGrpSpPr/>
          <p:nvPr/>
        </p:nvGrpSpPr>
        <p:grpSpPr>
          <a:xfrm>
            <a:off x="-1601613" y="-19050"/>
            <a:ext cx="13832079" cy="6397454"/>
            <a:chOff x="-1601613" y="-19050"/>
            <a:chExt cx="13832079" cy="6397454"/>
          </a:xfrm>
          <a:solidFill>
            <a:schemeClr val="bg1">
              <a:alpha val="2000"/>
            </a:schemeClr>
          </a:solidFill>
        </p:grpSpPr>
        <p:grpSp>
          <p:nvGrpSpPr>
            <p:cNvPr id="131" name="组合 130"/>
            <p:cNvGrpSpPr/>
            <p:nvPr/>
          </p:nvGrpSpPr>
          <p:grpSpPr>
            <a:xfrm>
              <a:off x="-1601613" y="-19050"/>
              <a:ext cx="13832079" cy="1066289"/>
              <a:chOff x="-1601613" y="-19050"/>
              <a:chExt cx="13832079" cy="1066289"/>
            </a:xfrm>
            <a:grpFill/>
          </p:grpSpPr>
          <p:grpSp>
            <p:nvGrpSpPr>
              <p:cNvPr id="88" name="组合 87"/>
              <p:cNvGrpSpPr/>
              <p:nvPr/>
            </p:nvGrpSpPr>
            <p:grpSpPr>
              <a:xfrm>
                <a:off x="0" y="-19050"/>
                <a:ext cx="12230466" cy="533400"/>
                <a:chOff x="0" y="-19050"/>
                <a:chExt cx="12230466" cy="533400"/>
              </a:xfrm>
              <a:grpFill/>
            </p:grpSpPr>
            <p:sp>
              <p:nvSpPr>
                <p:cNvPr id="60" name="矩形 59"/>
                <p:cNvSpPr/>
                <p:nvPr/>
              </p:nvSpPr>
              <p:spPr>
                <a:xfrm>
                  <a:off x="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63" name="矩形 62"/>
                <p:cNvSpPr/>
                <p:nvPr/>
              </p:nvSpPr>
              <p:spPr>
                <a:xfrm>
                  <a:off x="10668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65" name="矩形 64"/>
                <p:cNvSpPr/>
                <p:nvPr/>
              </p:nvSpPr>
              <p:spPr>
                <a:xfrm>
                  <a:off x="21336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67" name="矩形 66"/>
                <p:cNvSpPr/>
                <p:nvPr/>
              </p:nvSpPr>
              <p:spPr>
                <a:xfrm>
                  <a:off x="3192275"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69" name="矩形 68"/>
                <p:cNvSpPr/>
                <p:nvPr/>
              </p:nvSpPr>
              <p:spPr>
                <a:xfrm>
                  <a:off x="42509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71" name="矩形 70"/>
                <p:cNvSpPr/>
                <p:nvPr/>
              </p:nvSpPr>
              <p:spPr>
                <a:xfrm>
                  <a:off x="53177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77" name="矩形 76"/>
                <p:cNvSpPr/>
                <p:nvPr/>
              </p:nvSpPr>
              <p:spPr>
                <a:xfrm>
                  <a:off x="63845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78" name="矩形 77"/>
                <p:cNvSpPr/>
                <p:nvPr/>
              </p:nvSpPr>
              <p:spPr>
                <a:xfrm>
                  <a:off x="7443225"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79" name="矩形 78"/>
                <p:cNvSpPr/>
                <p:nvPr/>
              </p:nvSpPr>
              <p:spPr>
                <a:xfrm>
                  <a:off x="85019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0" name="矩形 79"/>
                <p:cNvSpPr/>
                <p:nvPr/>
              </p:nvSpPr>
              <p:spPr>
                <a:xfrm>
                  <a:off x="95687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2" name="矩形 81"/>
                <p:cNvSpPr/>
                <p:nvPr/>
              </p:nvSpPr>
              <p:spPr>
                <a:xfrm>
                  <a:off x="10626812"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4" name="矩形 83"/>
                <p:cNvSpPr/>
                <p:nvPr/>
              </p:nvSpPr>
              <p:spPr>
                <a:xfrm>
                  <a:off x="11697066"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grpSp>
            <p:nvGrpSpPr>
              <p:cNvPr id="89" name="组合 88"/>
              <p:cNvGrpSpPr/>
              <p:nvPr/>
            </p:nvGrpSpPr>
            <p:grpSpPr>
              <a:xfrm>
                <a:off x="-1601613" y="513839"/>
                <a:ext cx="13305326" cy="533400"/>
                <a:chOff x="0" y="-19050"/>
                <a:chExt cx="13305326" cy="533400"/>
              </a:xfrm>
              <a:grpFill/>
            </p:grpSpPr>
            <p:sp>
              <p:nvSpPr>
                <p:cNvPr id="90" name="矩形 89"/>
                <p:cNvSpPr/>
                <p:nvPr/>
              </p:nvSpPr>
              <p:spPr>
                <a:xfrm>
                  <a:off x="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91" name="矩形 90"/>
                <p:cNvSpPr/>
                <p:nvPr/>
              </p:nvSpPr>
              <p:spPr>
                <a:xfrm>
                  <a:off x="10668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92" name="矩形 91"/>
                <p:cNvSpPr/>
                <p:nvPr/>
              </p:nvSpPr>
              <p:spPr>
                <a:xfrm>
                  <a:off x="21336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93" name="矩形 92"/>
                <p:cNvSpPr/>
                <p:nvPr/>
              </p:nvSpPr>
              <p:spPr>
                <a:xfrm>
                  <a:off x="3192275"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94" name="矩形 93"/>
                <p:cNvSpPr/>
                <p:nvPr/>
              </p:nvSpPr>
              <p:spPr>
                <a:xfrm>
                  <a:off x="42509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95" name="矩形 94"/>
                <p:cNvSpPr/>
                <p:nvPr/>
              </p:nvSpPr>
              <p:spPr>
                <a:xfrm>
                  <a:off x="53177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96" name="矩形 95"/>
                <p:cNvSpPr/>
                <p:nvPr/>
              </p:nvSpPr>
              <p:spPr>
                <a:xfrm>
                  <a:off x="63845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97" name="矩形 96"/>
                <p:cNvSpPr/>
                <p:nvPr/>
              </p:nvSpPr>
              <p:spPr>
                <a:xfrm>
                  <a:off x="7443225"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98" name="矩形 97"/>
                <p:cNvSpPr/>
                <p:nvPr/>
              </p:nvSpPr>
              <p:spPr>
                <a:xfrm>
                  <a:off x="85019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99" name="矩形 98"/>
                <p:cNvSpPr/>
                <p:nvPr/>
              </p:nvSpPr>
              <p:spPr>
                <a:xfrm>
                  <a:off x="95687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00" name="矩形 99"/>
                <p:cNvSpPr/>
                <p:nvPr/>
              </p:nvSpPr>
              <p:spPr>
                <a:xfrm>
                  <a:off x="10626812"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01" name="矩形 100"/>
                <p:cNvSpPr/>
                <p:nvPr/>
              </p:nvSpPr>
              <p:spPr>
                <a:xfrm>
                  <a:off x="11692725"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02" name="矩形 101"/>
                <p:cNvSpPr/>
                <p:nvPr/>
              </p:nvSpPr>
              <p:spPr>
                <a:xfrm>
                  <a:off x="12771926"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grpSp>
        <p:grpSp>
          <p:nvGrpSpPr>
            <p:cNvPr id="162" name="组合 161"/>
            <p:cNvGrpSpPr/>
            <p:nvPr/>
          </p:nvGrpSpPr>
          <p:grpSpPr>
            <a:xfrm>
              <a:off x="-1601613" y="1046719"/>
              <a:ext cx="13832079" cy="1066289"/>
              <a:chOff x="-1601613" y="-19050"/>
              <a:chExt cx="13832079" cy="1066289"/>
            </a:xfrm>
            <a:grpFill/>
          </p:grpSpPr>
          <p:grpSp>
            <p:nvGrpSpPr>
              <p:cNvPr id="163" name="组合 162"/>
              <p:cNvGrpSpPr/>
              <p:nvPr/>
            </p:nvGrpSpPr>
            <p:grpSpPr>
              <a:xfrm>
                <a:off x="0" y="-19050"/>
                <a:ext cx="12230466" cy="533400"/>
                <a:chOff x="0" y="-19050"/>
                <a:chExt cx="12230466" cy="533400"/>
              </a:xfrm>
              <a:grpFill/>
            </p:grpSpPr>
            <p:sp>
              <p:nvSpPr>
                <p:cNvPr id="178" name="矩形 177"/>
                <p:cNvSpPr/>
                <p:nvPr/>
              </p:nvSpPr>
              <p:spPr>
                <a:xfrm>
                  <a:off x="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79" name="矩形 178"/>
                <p:cNvSpPr/>
                <p:nvPr/>
              </p:nvSpPr>
              <p:spPr>
                <a:xfrm>
                  <a:off x="10668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80" name="矩形 179"/>
                <p:cNvSpPr/>
                <p:nvPr/>
              </p:nvSpPr>
              <p:spPr>
                <a:xfrm>
                  <a:off x="21336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81" name="矩形 180"/>
                <p:cNvSpPr/>
                <p:nvPr/>
              </p:nvSpPr>
              <p:spPr>
                <a:xfrm>
                  <a:off x="3192275"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82" name="矩形 181"/>
                <p:cNvSpPr/>
                <p:nvPr/>
              </p:nvSpPr>
              <p:spPr>
                <a:xfrm>
                  <a:off x="42509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83" name="矩形 182"/>
                <p:cNvSpPr/>
                <p:nvPr/>
              </p:nvSpPr>
              <p:spPr>
                <a:xfrm>
                  <a:off x="53177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84" name="矩形 183"/>
                <p:cNvSpPr/>
                <p:nvPr/>
              </p:nvSpPr>
              <p:spPr>
                <a:xfrm>
                  <a:off x="63845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85" name="矩形 184"/>
                <p:cNvSpPr/>
                <p:nvPr/>
              </p:nvSpPr>
              <p:spPr>
                <a:xfrm>
                  <a:off x="7443225"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86" name="矩形 185"/>
                <p:cNvSpPr/>
                <p:nvPr/>
              </p:nvSpPr>
              <p:spPr>
                <a:xfrm>
                  <a:off x="85019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87" name="矩形 186"/>
                <p:cNvSpPr/>
                <p:nvPr/>
              </p:nvSpPr>
              <p:spPr>
                <a:xfrm>
                  <a:off x="95687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88" name="矩形 187"/>
                <p:cNvSpPr/>
                <p:nvPr/>
              </p:nvSpPr>
              <p:spPr>
                <a:xfrm>
                  <a:off x="10626812"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89" name="矩形 188"/>
                <p:cNvSpPr/>
                <p:nvPr/>
              </p:nvSpPr>
              <p:spPr>
                <a:xfrm>
                  <a:off x="11697066"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grpSp>
            <p:nvGrpSpPr>
              <p:cNvPr id="164" name="组合 163"/>
              <p:cNvGrpSpPr/>
              <p:nvPr/>
            </p:nvGrpSpPr>
            <p:grpSpPr>
              <a:xfrm>
                <a:off x="-1601613" y="513839"/>
                <a:ext cx="13305326" cy="533400"/>
                <a:chOff x="0" y="-19050"/>
                <a:chExt cx="13305326" cy="533400"/>
              </a:xfrm>
              <a:grpFill/>
            </p:grpSpPr>
            <p:sp>
              <p:nvSpPr>
                <p:cNvPr id="165" name="矩形 164"/>
                <p:cNvSpPr/>
                <p:nvPr/>
              </p:nvSpPr>
              <p:spPr>
                <a:xfrm>
                  <a:off x="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66" name="矩形 165"/>
                <p:cNvSpPr/>
                <p:nvPr/>
              </p:nvSpPr>
              <p:spPr>
                <a:xfrm>
                  <a:off x="10668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67" name="矩形 166"/>
                <p:cNvSpPr/>
                <p:nvPr/>
              </p:nvSpPr>
              <p:spPr>
                <a:xfrm>
                  <a:off x="21336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68" name="矩形 167"/>
                <p:cNvSpPr/>
                <p:nvPr/>
              </p:nvSpPr>
              <p:spPr>
                <a:xfrm>
                  <a:off x="3192275"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69" name="矩形 168"/>
                <p:cNvSpPr/>
                <p:nvPr/>
              </p:nvSpPr>
              <p:spPr>
                <a:xfrm>
                  <a:off x="42509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70" name="矩形 169"/>
                <p:cNvSpPr/>
                <p:nvPr/>
              </p:nvSpPr>
              <p:spPr>
                <a:xfrm>
                  <a:off x="53177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71" name="矩形 170"/>
                <p:cNvSpPr/>
                <p:nvPr/>
              </p:nvSpPr>
              <p:spPr>
                <a:xfrm>
                  <a:off x="63845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72" name="矩形 171"/>
                <p:cNvSpPr/>
                <p:nvPr/>
              </p:nvSpPr>
              <p:spPr>
                <a:xfrm>
                  <a:off x="7443225"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73" name="矩形 172"/>
                <p:cNvSpPr/>
                <p:nvPr/>
              </p:nvSpPr>
              <p:spPr>
                <a:xfrm>
                  <a:off x="85019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74" name="矩形 173"/>
                <p:cNvSpPr/>
                <p:nvPr/>
              </p:nvSpPr>
              <p:spPr>
                <a:xfrm>
                  <a:off x="95687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75" name="矩形 174"/>
                <p:cNvSpPr/>
                <p:nvPr/>
              </p:nvSpPr>
              <p:spPr>
                <a:xfrm>
                  <a:off x="10626812"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76" name="矩形 175"/>
                <p:cNvSpPr/>
                <p:nvPr/>
              </p:nvSpPr>
              <p:spPr>
                <a:xfrm>
                  <a:off x="11692725"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77" name="矩形 176"/>
                <p:cNvSpPr/>
                <p:nvPr/>
              </p:nvSpPr>
              <p:spPr>
                <a:xfrm>
                  <a:off x="12771926"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grpSp>
        <p:grpSp>
          <p:nvGrpSpPr>
            <p:cNvPr id="190" name="组合 189"/>
            <p:cNvGrpSpPr/>
            <p:nvPr/>
          </p:nvGrpSpPr>
          <p:grpSpPr>
            <a:xfrm>
              <a:off x="-1601613" y="2103348"/>
              <a:ext cx="13832079" cy="1066289"/>
              <a:chOff x="-1601613" y="-19050"/>
              <a:chExt cx="13832079" cy="1066289"/>
            </a:xfrm>
            <a:grpFill/>
          </p:grpSpPr>
          <p:grpSp>
            <p:nvGrpSpPr>
              <p:cNvPr id="191" name="组合 190"/>
              <p:cNvGrpSpPr/>
              <p:nvPr/>
            </p:nvGrpSpPr>
            <p:grpSpPr>
              <a:xfrm>
                <a:off x="0" y="-19050"/>
                <a:ext cx="12230466" cy="533400"/>
                <a:chOff x="0" y="-19050"/>
                <a:chExt cx="12230466" cy="533400"/>
              </a:xfrm>
              <a:grpFill/>
            </p:grpSpPr>
            <p:sp>
              <p:nvSpPr>
                <p:cNvPr id="206" name="矩形 205"/>
                <p:cNvSpPr/>
                <p:nvPr/>
              </p:nvSpPr>
              <p:spPr>
                <a:xfrm>
                  <a:off x="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07" name="矩形 206"/>
                <p:cNvSpPr/>
                <p:nvPr/>
              </p:nvSpPr>
              <p:spPr>
                <a:xfrm>
                  <a:off x="10668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08" name="矩形 207"/>
                <p:cNvSpPr/>
                <p:nvPr/>
              </p:nvSpPr>
              <p:spPr>
                <a:xfrm>
                  <a:off x="21336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09" name="矩形 208"/>
                <p:cNvSpPr/>
                <p:nvPr/>
              </p:nvSpPr>
              <p:spPr>
                <a:xfrm>
                  <a:off x="3192275"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10" name="矩形 209"/>
                <p:cNvSpPr/>
                <p:nvPr/>
              </p:nvSpPr>
              <p:spPr>
                <a:xfrm>
                  <a:off x="42509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11" name="矩形 210"/>
                <p:cNvSpPr/>
                <p:nvPr/>
              </p:nvSpPr>
              <p:spPr>
                <a:xfrm>
                  <a:off x="53177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12" name="矩形 211"/>
                <p:cNvSpPr/>
                <p:nvPr/>
              </p:nvSpPr>
              <p:spPr>
                <a:xfrm>
                  <a:off x="63845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13" name="矩形 212"/>
                <p:cNvSpPr/>
                <p:nvPr/>
              </p:nvSpPr>
              <p:spPr>
                <a:xfrm>
                  <a:off x="7443225"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14" name="矩形 213"/>
                <p:cNvSpPr/>
                <p:nvPr/>
              </p:nvSpPr>
              <p:spPr>
                <a:xfrm>
                  <a:off x="85019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15" name="矩形 214"/>
                <p:cNvSpPr/>
                <p:nvPr/>
              </p:nvSpPr>
              <p:spPr>
                <a:xfrm>
                  <a:off x="95687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16" name="矩形 215"/>
                <p:cNvSpPr/>
                <p:nvPr/>
              </p:nvSpPr>
              <p:spPr>
                <a:xfrm>
                  <a:off x="10626812"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17" name="矩形 216"/>
                <p:cNvSpPr/>
                <p:nvPr/>
              </p:nvSpPr>
              <p:spPr>
                <a:xfrm>
                  <a:off x="11697066"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grpSp>
            <p:nvGrpSpPr>
              <p:cNvPr id="192" name="组合 191"/>
              <p:cNvGrpSpPr/>
              <p:nvPr/>
            </p:nvGrpSpPr>
            <p:grpSpPr>
              <a:xfrm>
                <a:off x="-1601613" y="513839"/>
                <a:ext cx="13305326" cy="533400"/>
                <a:chOff x="0" y="-19050"/>
                <a:chExt cx="13305326" cy="533400"/>
              </a:xfrm>
              <a:grpFill/>
            </p:grpSpPr>
            <p:sp>
              <p:nvSpPr>
                <p:cNvPr id="193" name="矩形 192"/>
                <p:cNvSpPr/>
                <p:nvPr/>
              </p:nvSpPr>
              <p:spPr>
                <a:xfrm>
                  <a:off x="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94" name="矩形 193"/>
                <p:cNvSpPr/>
                <p:nvPr/>
              </p:nvSpPr>
              <p:spPr>
                <a:xfrm>
                  <a:off x="10668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95" name="矩形 194"/>
                <p:cNvSpPr/>
                <p:nvPr/>
              </p:nvSpPr>
              <p:spPr>
                <a:xfrm>
                  <a:off x="21336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96" name="矩形 195"/>
                <p:cNvSpPr/>
                <p:nvPr/>
              </p:nvSpPr>
              <p:spPr>
                <a:xfrm>
                  <a:off x="3192275"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97" name="矩形 196"/>
                <p:cNvSpPr/>
                <p:nvPr/>
              </p:nvSpPr>
              <p:spPr>
                <a:xfrm>
                  <a:off x="42509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98" name="矩形 197"/>
                <p:cNvSpPr/>
                <p:nvPr/>
              </p:nvSpPr>
              <p:spPr>
                <a:xfrm>
                  <a:off x="53177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99" name="矩形 198"/>
                <p:cNvSpPr/>
                <p:nvPr/>
              </p:nvSpPr>
              <p:spPr>
                <a:xfrm>
                  <a:off x="63845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00" name="矩形 199"/>
                <p:cNvSpPr/>
                <p:nvPr/>
              </p:nvSpPr>
              <p:spPr>
                <a:xfrm>
                  <a:off x="7443225"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01" name="矩形 200"/>
                <p:cNvSpPr/>
                <p:nvPr/>
              </p:nvSpPr>
              <p:spPr>
                <a:xfrm>
                  <a:off x="85019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02" name="矩形 201"/>
                <p:cNvSpPr/>
                <p:nvPr/>
              </p:nvSpPr>
              <p:spPr>
                <a:xfrm>
                  <a:off x="95687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03" name="矩形 202"/>
                <p:cNvSpPr/>
                <p:nvPr/>
              </p:nvSpPr>
              <p:spPr>
                <a:xfrm>
                  <a:off x="10626812"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04" name="矩形 203"/>
                <p:cNvSpPr/>
                <p:nvPr/>
              </p:nvSpPr>
              <p:spPr>
                <a:xfrm>
                  <a:off x="11692725"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05" name="矩形 204"/>
                <p:cNvSpPr/>
                <p:nvPr/>
              </p:nvSpPr>
              <p:spPr>
                <a:xfrm>
                  <a:off x="12771926"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grpSp>
        <p:grpSp>
          <p:nvGrpSpPr>
            <p:cNvPr id="248" name="组合 247"/>
            <p:cNvGrpSpPr/>
            <p:nvPr/>
          </p:nvGrpSpPr>
          <p:grpSpPr>
            <a:xfrm>
              <a:off x="-1601613" y="3190228"/>
              <a:ext cx="13832079" cy="1066289"/>
              <a:chOff x="-1601613" y="-19050"/>
              <a:chExt cx="13832079" cy="1066289"/>
            </a:xfrm>
            <a:grpFill/>
          </p:grpSpPr>
          <p:grpSp>
            <p:nvGrpSpPr>
              <p:cNvPr id="249" name="组合 248"/>
              <p:cNvGrpSpPr/>
              <p:nvPr/>
            </p:nvGrpSpPr>
            <p:grpSpPr>
              <a:xfrm>
                <a:off x="0" y="-19050"/>
                <a:ext cx="12230466" cy="533400"/>
                <a:chOff x="0" y="-19050"/>
                <a:chExt cx="12230466" cy="533400"/>
              </a:xfrm>
              <a:grpFill/>
            </p:grpSpPr>
            <p:sp>
              <p:nvSpPr>
                <p:cNvPr id="264" name="矩形 263"/>
                <p:cNvSpPr/>
                <p:nvPr/>
              </p:nvSpPr>
              <p:spPr>
                <a:xfrm>
                  <a:off x="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65" name="矩形 264"/>
                <p:cNvSpPr/>
                <p:nvPr/>
              </p:nvSpPr>
              <p:spPr>
                <a:xfrm>
                  <a:off x="10668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66" name="矩形 265"/>
                <p:cNvSpPr/>
                <p:nvPr/>
              </p:nvSpPr>
              <p:spPr>
                <a:xfrm>
                  <a:off x="21336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67" name="矩形 266"/>
                <p:cNvSpPr/>
                <p:nvPr/>
              </p:nvSpPr>
              <p:spPr>
                <a:xfrm>
                  <a:off x="3192275"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68" name="矩形 267"/>
                <p:cNvSpPr/>
                <p:nvPr/>
              </p:nvSpPr>
              <p:spPr>
                <a:xfrm>
                  <a:off x="42509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69" name="矩形 268"/>
                <p:cNvSpPr/>
                <p:nvPr/>
              </p:nvSpPr>
              <p:spPr>
                <a:xfrm>
                  <a:off x="53177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70" name="矩形 269"/>
                <p:cNvSpPr/>
                <p:nvPr/>
              </p:nvSpPr>
              <p:spPr>
                <a:xfrm>
                  <a:off x="63845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71" name="矩形 270"/>
                <p:cNvSpPr/>
                <p:nvPr/>
              </p:nvSpPr>
              <p:spPr>
                <a:xfrm>
                  <a:off x="7443225"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72" name="矩形 271"/>
                <p:cNvSpPr/>
                <p:nvPr/>
              </p:nvSpPr>
              <p:spPr>
                <a:xfrm>
                  <a:off x="85019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73" name="矩形 272"/>
                <p:cNvSpPr/>
                <p:nvPr/>
              </p:nvSpPr>
              <p:spPr>
                <a:xfrm>
                  <a:off x="95687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74" name="矩形 273"/>
                <p:cNvSpPr/>
                <p:nvPr/>
              </p:nvSpPr>
              <p:spPr>
                <a:xfrm>
                  <a:off x="10626812"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75" name="矩形 274"/>
                <p:cNvSpPr/>
                <p:nvPr/>
              </p:nvSpPr>
              <p:spPr>
                <a:xfrm>
                  <a:off x="11697066"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grpSp>
            <p:nvGrpSpPr>
              <p:cNvPr id="250" name="组合 249"/>
              <p:cNvGrpSpPr/>
              <p:nvPr/>
            </p:nvGrpSpPr>
            <p:grpSpPr>
              <a:xfrm>
                <a:off x="-1601613" y="513839"/>
                <a:ext cx="13305326" cy="533400"/>
                <a:chOff x="0" y="-19050"/>
                <a:chExt cx="13305326" cy="533400"/>
              </a:xfrm>
              <a:grpFill/>
            </p:grpSpPr>
            <p:sp>
              <p:nvSpPr>
                <p:cNvPr id="251" name="矩形 250"/>
                <p:cNvSpPr/>
                <p:nvPr/>
              </p:nvSpPr>
              <p:spPr>
                <a:xfrm>
                  <a:off x="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52" name="矩形 251"/>
                <p:cNvSpPr/>
                <p:nvPr/>
              </p:nvSpPr>
              <p:spPr>
                <a:xfrm>
                  <a:off x="10668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53" name="矩形 252"/>
                <p:cNvSpPr/>
                <p:nvPr/>
              </p:nvSpPr>
              <p:spPr>
                <a:xfrm>
                  <a:off x="21336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54" name="矩形 253"/>
                <p:cNvSpPr/>
                <p:nvPr/>
              </p:nvSpPr>
              <p:spPr>
                <a:xfrm>
                  <a:off x="3192275"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55" name="矩形 254"/>
                <p:cNvSpPr/>
                <p:nvPr/>
              </p:nvSpPr>
              <p:spPr>
                <a:xfrm>
                  <a:off x="42509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56" name="矩形 255"/>
                <p:cNvSpPr/>
                <p:nvPr/>
              </p:nvSpPr>
              <p:spPr>
                <a:xfrm>
                  <a:off x="53177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57" name="矩形 256"/>
                <p:cNvSpPr/>
                <p:nvPr/>
              </p:nvSpPr>
              <p:spPr>
                <a:xfrm>
                  <a:off x="63845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58" name="矩形 257"/>
                <p:cNvSpPr/>
                <p:nvPr/>
              </p:nvSpPr>
              <p:spPr>
                <a:xfrm>
                  <a:off x="7443225"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59" name="矩形 258"/>
                <p:cNvSpPr/>
                <p:nvPr/>
              </p:nvSpPr>
              <p:spPr>
                <a:xfrm>
                  <a:off x="85019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60" name="矩形 259"/>
                <p:cNvSpPr/>
                <p:nvPr/>
              </p:nvSpPr>
              <p:spPr>
                <a:xfrm>
                  <a:off x="95687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61" name="矩形 260"/>
                <p:cNvSpPr/>
                <p:nvPr/>
              </p:nvSpPr>
              <p:spPr>
                <a:xfrm>
                  <a:off x="10626812"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62" name="矩形 261"/>
                <p:cNvSpPr/>
                <p:nvPr/>
              </p:nvSpPr>
              <p:spPr>
                <a:xfrm>
                  <a:off x="11692725"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63" name="矩形 262"/>
                <p:cNvSpPr/>
                <p:nvPr/>
              </p:nvSpPr>
              <p:spPr>
                <a:xfrm>
                  <a:off x="12771926"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grpSp>
        <p:grpSp>
          <p:nvGrpSpPr>
            <p:cNvPr id="277" name="组合 276"/>
            <p:cNvGrpSpPr/>
            <p:nvPr/>
          </p:nvGrpSpPr>
          <p:grpSpPr>
            <a:xfrm>
              <a:off x="-1601613" y="4258147"/>
              <a:ext cx="13832079" cy="1066289"/>
              <a:chOff x="-1601613" y="-19050"/>
              <a:chExt cx="13832079" cy="1066289"/>
            </a:xfrm>
            <a:grpFill/>
          </p:grpSpPr>
          <p:grpSp>
            <p:nvGrpSpPr>
              <p:cNvPr id="278" name="组合 277"/>
              <p:cNvGrpSpPr/>
              <p:nvPr/>
            </p:nvGrpSpPr>
            <p:grpSpPr>
              <a:xfrm>
                <a:off x="0" y="-19050"/>
                <a:ext cx="12230466" cy="533400"/>
                <a:chOff x="0" y="-19050"/>
                <a:chExt cx="12230466" cy="533400"/>
              </a:xfrm>
              <a:grpFill/>
            </p:grpSpPr>
            <p:sp>
              <p:nvSpPr>
                <p:cNvPr id="293" name="矩形 292"/>
                <p:cNvSpPr/>
                <p:nvPr/>
              </p:nvSpPr>
              <p:spPr>
                <a:xfrm>
                  <a:off x="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94" name="矩形 293"/>
                <p:cNvSpPr/>
                <p:nvPr/>
              </p:nvSpPr>
              <p:spPr>
                <a:xfrm>
                  <a:off x="10668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95" name="矩形 294"/>
                <p:cNvSpPr/>
                <p:nvPr/>
              </p:nvSpPr>
              <p:spPr>
                <a:xfrm>
                  <a:off x="21336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96" name="矩形 295"/>
                <p:cNvSpPr/>
                <p:nvPr/>
              </p:nvSpPr>
              <p:spPr>
                <a:xfrm>
                  <a:off x="3192275"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97" name="矩形 296"/>
                <p:cNvSpPr/>
                <p:nvPr/>
              </p:nvSpPr>
              <p:spPr>
                <a:xfrm>
                  <a:off x="42509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98" name="矩形 297"/>
                <p:cNvSpPr/>
                <p:nvPr/>
              </p:nvSpPr>
              <p:spPr>
                <a:xfrm>
                  <a:off x="53177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99" name="矩形 298"/>
                <p:cNvSpPr/>
                <p:nvPr/>
              </p:nvSpPr>
              <p:spPr>
                <a:xfrm>
                  <a:off x="63845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00" name="矩形 299"/>
                <p:cNvSpPr/>
                <p:nvPr/>
              </p:nvSpPr>
              <p:spPr>
                <a:xfrm>
                  <a:off x="7443225"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01" name="矩形 300"/>
                <p:cNvSpPr/>
                <p:nvPr/>
              </p:nvSpPr>
              <p:spPr>
                <a:xfrm>
                  <a:off x="85019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02" name="矩形 301"/>
                <p:cNvSpPr/>
                <p:nvPr/>
              </p:nvSpPr>
              <p:spPr>
                <a:xfrm>
                  <a:off x="95687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03" name="矩形 302"/>
                <p:cNvSpPr/>
                <p:nvPr/>
              </p:nvSpPr>
              <p:spPr>
                <a:xfrm>
                  <a:off x="10626812"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04" name="矩形 303"/>
                <p:cNvSpPr/>
                <p:nvPr/>
              </p:nvSpPr>
              <p:spPr>
                <a:xfrm>
                  <a:off x="11697066"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grpSp>
            <p:nvGrpSpPr>
              <p:cNvPr id="279" name="组合 278"/>
              <p:cNvGrpSpPr/>
              <p:nvPr/>
            </p:nvGrpSpPr>
            <p:grpSpPr>
              <a:xfrm>
                <a:off x="-1601613" y="513839"/>
                <a:ext cx="13305326" cy="533400"/>
                <a:chOff x="0" y="-19050"/>
                <a:chExt cx="13305326" cy="533400"/>
              </a:xfrm>
              <a:grpFill/>
            </p:grpSpPr>
            <p:sp>
              <p:nvSpPr>
                <p:cNvPr id="280" name="矩形 279"/>
                <p:cNvSpPr/>
                <p:nvPr/>
              </p:nvSpPr>
              <p:spPr>
                <a:xfrm>
                  <a:off x="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81" name="矩形 280"/>
                <p:cNvSpPr/>
                <p:nvPr/>
              </p:nvSpPr>
              <p:spPr>
                <a:xfrm>
                  <a:off x="10668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82" name="矩形 281"/>
                <p:cNvSpPr/>
                <p:nvPr/>
              </p:nvSpPr>
              <p:spPr>
                <a:xfrm>
                  <a:off x="21336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83" name="矩形 282"/>
                <p:cNvSpPr/>
                <p:nvPr/>
              </p:nvSpPr>
              <p:spPr>
                <a:xfrm>
                  <a:off x="3192275"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84" name="矩形 283"/>
                <p:cNvSpPr/>
                <p:nvPr/>
              </p:nvSpPr>
              <p:spPr>
                <a:xfrm>
                  <a:off x="42509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85" name="矩形 284"/>
                <p:cNvSpPr/>
                <p:nvPr/>
              </p:nvSpPr>
              <p:spPr>
                <a:xfrm>
                  <a:off x="53177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86" name="矩形 285"/>
                <p:cNvSpPr/>
                <p:nvPr/>
              </p:nvSpPr>
              <p:spPr>
                <a:xfrm>
                  <a:off x="63845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87" name="矩形 286"/>
                <p:cNvSpPr/>
                <p:nvPr/>
              </p:nvSpPr>
              <p:spPr>
                <a:xfrm>
                  <a:off x="7443225"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88" name="矩形 287"/>
                <p:cNvSpPr/>
                <p:nvPr/>
              </p:nvSpPr>
              <p:spPr>
                <a:xfrm>
                  <a:off x="85019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89" name="矩形 288"/>
                <p:cNvSpPr/>
                <p:nvPr/>
              </p:nvSpPr>
              <p:spPr>
                <a:xfrm>
                  <a:off x="95687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90" name="矩形 289"/>
                <p:cNvSpPr/>
                <p:nvPr/>
              </p:nvSpPr>
              <p:spPr>
                <a:xfrm>
                  <a:off x="10626812"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91" name="矩形 290"/>
                <p:cNvSpPr/>
                <p:nvPr/>
              </p:nvSpPr>
              <p:spPr>
                <a:xfrm>
                  <a:off x="11692725"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92" name="矩形 291"/>
                <p:cNvSpPr/>
                <p:nvPr/>
              </p:nvSpPr>
              <p:spPr>
                <a:xfrm>
                  <a:off x="12771926"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grpSp>
        <p:grpSp>
          <p:nvGrpSpPr>
            <p:cNvPr id="306" name="组合 305"/>
            <p:cNvGrpSpPr/>
            <p:nvPr/>
          </p:nvGrpSpPr>
          <p:grpSpPr>
            <a:xfrm>
              <a:off x="-1601613" y="5312115"/>
              <a:ext cx="13832079" cy="1066289"/>
              <a:chOff x="-1601613" y="-19050"/>
              <a:chExt cx="13832079" cy="1066289"/>
            </a:xfrm>
            <a:grpFill/>
          </p:grpSpPr>
          <p:grpSp>
            <p:nvGrpSpPr>
              <p:cNvPr id="307" name="组合 306"/>
              <p:cNvGrpSpPr/>
              <p:nvPr/>
            </p:nvGrpSpPr>
            <p:grpSpPr>
              <a:xfrm>
                <a:off x="0" y="-19050"/>
                <a:ext cx="12230466" cy="533400"/>
                <a:chOff x="0" y="-19050"/>
                <a:chExt cx="12230466" cy="533400"/>
              </a:xfrm>
              <a:grpFill/>
            </p:grpSpPr>
            <p:sp>
              <p:nvSpPr>
                <p:cNvPr id="322" name="矩形 321"/>
                <p:cNvSpPr/>
                <p:nvPr/>
              </p:nvSpPr>
              <p:spPr>
                <a:xfrm>
                  <a:off x="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23" name="矩形 322"/>
                <p:cNvSpPr/>
                <p:nvPr/>
              </p:nvSpPr>
              <p:spPr>
                <a:xfrm>
                  <a:off x="10668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24" name="矩形 323"/>
                <p:cNvSpPr/>
                <p:nvPr/>
              </p:nvSpPr>
              <p:spPr>
                <a:xfrm>
                  <a:off x="21336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25" name="矩形 324"/>
                <p:cNvSpPr/>
                <p:nvPr/>
              </p:nvSpPr>
              <p:spPr>
                <a:xfrm>
                  <a:off x="3192275"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26" name="矩形 325"/>
                <p:cNvSpPr/>
                <p:nvPr/>
              </p:nvSpPr>
              <p:spPr>
                <a:xfrm>
                  <a:off x="42509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27" name="矩形 326"/>
                <p:cNvSpPr/>
                <p:nvPr/>
              </p:nvSpPr>
              <p:spPr>
                <a:xfrm>
                  <a:off x="53177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28" name="矩形 327"/>
                <p:cNvSpPr/>
                <p:nvPr/>
              </p:nvSpPr>
              <p:spPr>
                <a:xfrm>
                  <a:off x="63845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29" name="矩形 328"/>
                <p:cNvSpPr/>
                <p:nvPr/>
              </p:nvSpPr>
              <p:spPr>
                <a:xfrm>
                  <a:off x="7443225"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30" name="矩形 329"/>
                <p:cNvSpPr/>
                <p:nvPr/>
              </p:nvSpPr>
              <p:spPr>
                <a:xfrm>
                  <a:off x="85019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31" name="矩形 330"/>
                <p:cNvSpPr/>
                <p:nvPr/>
              </p:nvSpPr>
              <p:spPr>
                <a:xfrm>
                  <a:off x="95687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32" name="矩形 331"/>
                <p:cNvSpPr/>
                <p:nvPr/>
              </p:nvSpPr>
              <p:spPr>
                <a:xfrm>
                  <a:off x="10626812"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33" name="矩形 332"/>
                <p:cNvSpPr/>
                <p:nvPr/>
              </p:nvSpPr>
              <p:spPr>
                <a:xfrm>
                  <a:off x="11697066"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grpSp>
            <p:nvGrpSpPr>
              <p:cNvPr id="308" name="组合 307"/>
              <p:cNvGrpSpPr/>
              <p:nvPr/>
            </p:nvGrpSpPr>
            <p:grpSpPr>
              <a:xfrm>
                <a:off x="-1601613" y="513839"/>
                <a:ext cx="13305326" cy="533400"/>
                <a:chOff x="0" y="-19050"/>
                <a:chExt cx="13305326" cy="533400"/>
              </a:xfrm>
              <a:grpFill/>
            </p:grpSpPr>
            <p:sp>
              <p:nvSpPr>
                <p:cNvPr id="309" name="矩形 308"/>
                <p:cNvSpPr/>
                <p:nvPr/>
              </p:nvSpPr>
              <p:spPr>
                <a:xfrm>
                  <a:off x="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10" name="矩形 309"/>
                <p:cNvSpPr/>
                <p:nvPr/>
              </p:nvSpPr>
              <p:spPr>
                <a:xfrm>
                  <a:off x="10668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11" name="矩形 310"/>
                <p:cNvSpPr/>
                <p:nvPr/>
              </p:nvSpPr>
              <p:spPr>
                <a:xfrm>
                  <a:off x="21336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12" name="矩形 311"/>
                <p:cNvSpPr/>
                <p:nvPr/>
              </p:nvSpPr>
              <p:spPr>
                <a:xfrm>
                  <a:off x="3192275"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13" name="矩形 312"/>
                <p:cNvSpPr/>
                <p:nvPr/>
              </p:nvSpPr>
              <p:spPr>
                <a:xfrm>
                  <a:off x="42509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14" name="矩形 313"/>
                <p:cNvSpPr/>
                <p:nvPr/>
              </p:nvSpPr>
              <p:spPr>
                <a:xfrm>
                  <a:off x="53177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15" name="矩形 314"/>
                <p:cNvSpPr/>
                <p:nvPr/>
              </p:nvSpPr>
              <p:spPr>
                <a:xfrm>
                  <a:off x="638455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16" name="矩形 315"/>
                <p:cNvSpPr/>
                <p:nvPr/>
              </p:nvSpPr>
              <p:spPr>
                <a:xfrm>
                  <a:off x="7443225"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17" name="矩形 316"/>
                <p:cNvSpPr/>
                <p:nvPr/>
              </p:nvSpPr>
              <p:spPr>
                <a:xfrm>
                  <a:off x="85019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18" name="矩形 317"/>
                <p:cNvSpPr/>
                <p:nvPr/>
              </p:nvSpPr>
              <p:spPr>
                <a:xfrm>
                  <a:off x="9568700"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19" name="矩形 318"/>
                <p:cNvSpPr/>
                <p:nvPr/>
              </p:nvSpPr>
              <p:spPr>
                <a:xfrm>
                  <a:off x="10626812"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20" name="矩形 319"/>
                <p:cNvSpPr/>
                <p:nvPr/>
              </p:nvSpPr>
              <p:spPr>
                <a:xfrm>
                  <a:off x="11692725"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21" name="矩形 320"/>
                <p:cNvSpPr/>
                <p:nvPr/>
              </p:nvSpPr>
              <p:spPr>
                <a:xfrm>
                  <a:off x="12771926" y="-19050"/>
                  <a:ext cx="533400" cy="533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grpSp>
      </p:grpSp>
      <p:sp>
        <p:nvSpPr>
          <p:cNvPr id="45" name="任意多边形 44"/>
          <p:cNvSpPr/>
          <p:nvPr/>
        </p:nvSpPr>
        <p:spPr>
          <a:xfrm>
            <a:off x="-718835" y="5457839"/>
            <a:ext cx="13654291" cy="2713346"/>
          </a:xfrm>
          <a:custGeom>
            <a:avLst/>
            <a:gdLst>
              <a:gd name="connsiteX0" fmla="*/ 1310184 w 13654291"/>
              <a:gd name="connsiteY0" fmla="*/ 0 h 2713346"/>
              <a:gd name="connsiteX1" fmla="*/ 1976673 w 13654291"/>
              <a:gd name="connsiteY1" fmla="*/ 441779 h 2713346"/>
              <a:gd name="connsiteX2" fmla="*/ 2004431 w 13654291"/>
              <a:gd name="connsiteY2" fmla="*/ 531200 h 2713346"/>
              <a:gd name="connsiteX3" fmla="*/ 2035262 w 13654291"/>
              <a:gd name="connsiteY3" fmla="*/ 547935 h 2713346"/>
              <a:gd name="connsiteX4" fmla="*/ 2124244 w 13654291"/>
              <a:gd name="connsiteY4" fmla="*/ 624993 h 2713346"/>
              <a:gd name="connsiteX5" fmla="*/ 2186856 w 13654291"/>
              <a:gd name="connsiteY5" fmla="*/ 713096 h 2713346"/>
              <a:gd name="connsiteX6" fmla="*/ 2255177 w 13654291"/>
              <a:gd name="connsiteY6" fmla="*/ 713096 h 2713346"/>
              <a:gd name="connsiteX7" fmla="*/ 2343931 w 13654291"/>
              <a:gd name="connsiteY7" fmla="*/ 685546 h 2713346"/>
              <a:gd name="connsiteX8" fmla="*/ 2442948 w 13654291"/>
              <a:gd name="connsiteY8" fmla="*/ 675564 h 2713346"/>
              <a:gd name="connsiteX9" fmla="*/ 2541967 w 13654291"/>
              <a:gd name="connsiteY9" fmla="*/ 685546 h 2713346"/>
              <a:gd name="connsiteX10" fmla="*/ 2630718 w 13654291"/>
              <a:gd name="connsiteY10" fmla="*/ 713096 h 2713346"/>
              <a:gd name="connsiteX11" fmla="*/ 2840449 w 13654291"/>
              <a:gd name="connsiteY11" fmla="*/ 713096 h 2713346"/>
              <a:gd name="connsiteX12" fmla="*/ 2877589 w 13654291"/>
              <a:gd name="connsiteY12" fmla="*/ 640548 h 2713346"/>
              <a:gd name="connsiteX13" fmla="*/ 3469941 w 13654291"/>
              <a:gd name="connsiteY13" fmla="*/ 307073 h 2713346"/>
              <a:gd name="connsiteX14" fmla="*/ 4062294 w 13654291"/>
              <a:gd name="connsiteY14" fmla="*/ 640548 h 2713346"/>
              <a:gd name="connsiteX15" fmla="*/ 4099433 w 13654291"/>
              <a:gd name="connsiteY15" fmla="*/ 713096 h 2713346"/>
              <a:gd name="connsiteX16" fmla="*/ 4156510 w 13654291"/>
              <a:gd name="connsiteY16" fmla="*/ 713096 h 2713346"/>
              <a:gd name="connsiteX17" fmla="*/ 4244898 w 13654291"/>
              <a:gd name="connsiteY17" fmla="*/ 611030 h 2713346"/>
              <a:gd name="connsiteX18" fmla="*/ 4660704 w 13654291"/>
              <a:gd name="connsiteY18" fmla="*/ 450377 h 2713346"/>
              <a:gd name="connsiteX19" fmla="*/ 5076512 w 13654291"/>
              <a:gd name="connsiteY19" fmla="*/ 611030 h 2713346"/>
              <a:gd name="connsiteX20" fmla="*/ 5164901 w 13654291"/>
              <a:gd name="connsiteY20" fmla="*/ 713096 h 2713346"/>
              <a:gd name="connsiteX21" fmla="*/ 5278668 w 13654291"/>
              <a:gd name="connsiteY21" fmla="*/ 713096 h 2713346"/>
              <a:gd name="connsiteX22" fmla="*/ 5350190 w 13654291"/>
              <a:gd name="connsiteY22" fmla="*/ 654085 h 2713346"/>
              <a:gd name="connsiteX23" fmla="*/ 5695951 w 13654291"/>
              <a:gd name="connsiteY23" fmla="*/ 548470 h 2713346"/>
              <a:gd name="connsiteX24" fmla="*/ 6041711 w 13654291"/>
              <a:gd name="connsiteY24" fmla="*/ 654085 h 2713346"/>
              <a:gd name="connsiteX25" fmla="*/ 6113234 w 13654291"/>
              <a:gd name="connsiteY25" fmla="*/ 713096 h 2713346"/>
              <a:gd name="connsiteX26" fmla="*/ 6221270 w 13654291"/>
              <a:gd name="connsiteY26" fmla="*/ 713096 h 2713346"/>
              <a:gd name="connsiteX27" fmla="*/ 6229766 w 13654291"/>
              <a:gd name="connsiteY27" fmla="*/ 697443 h 2713346"/>
              <a:gd name="connsiteX28" fmla="*/ 6742565 w 13654291"/>
              <a:gd name="connsiteY28" fmla="*/ 424790 h 2713346"/>
              <a:gd name="connsiteX29" fmla="*/ 7210174 w 13654291"/>
              <a:gd name="connsiteY29" fmla="*/ 638498 h 2713346"/>
              <a:gd name="connsiteX30" fmla="*/ 7264565 w 13654291"/>
              <a:gd name="connsiteY30" fmla="*/ 713096 h 2713346"/>
              <a:gd name="connsiteX31" fmla="*/ 7461190 w 13654291"/>
              <a:gd name="connsiteY31" fmla="*/ 713096 h 2713346"/>
              <a:gd name="connsiteX32" fmla="*/ 7507046 w 13654291"/>
              <a:gd name="connsiteY32" fmla="*/ 664997 h 2713346"/>
              <a:gd name="connsiteX33" fmla="*/ 7850589 w 13654291"/>
              <a:gd name="connsiteY33" fmla="*/ 532265 h 2713346"/>
              <a:gd name="connsiteX34" fmla="*/ 8211876 w 13654291"/>
              <a:gd name="connsiteY34" fmla="*/ 681915 h 2713346"/>
              <a:gd name="connsiteX35" fmla="*/ 8237603 w 13654291"/>
              <a:gd name="connsiteY35" fmla="*/ 713096 h 2713346"/>
              <a:gd name="connsiteX36" fmla="*/ 8274562 w 13654291"/>
              <a:gd name="connsiteY36" fmla="*/ 713096 h 2713346"/>
              <a:gd name="connsiteX37" fmla="*/ 8304098 w 13654291"/>
              <a:gd name="connsiteY37" fmla="*/ 658680 h 2713346"/>
              <a:gd name="connsiteX38" fmla="*/ 8780350 w 13654291"/>
              <a:gd name="connsiteY38" fmla="*/ 405459 h 2713346"/>
              <a:gd name="connsiteX39" fmla="*/ 9101469 w 13654291"/>
              <a:gd name="connsiteY39" fmla="*/ 503547 h 2713346"/>
              <a:gd name="connsiteX40" fmla="*/ 9182582 w 13654291"/>
              <a:gd name="connsiteY40" fmla="*/ 570472 h 2713346"/>
              <a:gd name="connsiteX41" fmla="*/ 9229032 w 13654291"/>
              <a:gd name="connsiteY41" fmla="*/ 484893 h 2713346"/>
              <a:gd name="connsiteX42" fmla="*/ 9858656 w 13654291"/>
              <a:gd name="connsiteY42" fmla="*/ 150125 h 2713346"/>
              <a:gd name="connsiteX43" fmla="*/ 10488280 w 13654291"/>
              <a:gd name="connsiteY43" fmla="*/ 484893 h 2713346"/>
              <a:gd name="connsiteX44" fmla="*/ 10546126 w 13654291"/>
              <a:gd name="connsiteY44" fmla="*/ 591467 h 2713346"/>
              <a:gd name="connsiteX45" fmla="*/ 10600686 w 13654291"/>
              <a:gd name="connsiteY45" fmla="*/ 546451 h 2713346"/>
              <a:gd name="connsiteX46" fmla="*/ 10908692 w 13654291"/>
              <a:gd name="connsiteY46" fmla="*/ 452368 h 2713346"/>
              <a:gd name="connsiteX47" fmla="*/ 11298227 w 13654291"/>
              <a:gd name="connsiteY47" fmla="*/ 613719 h 2713346"/>
              <a:gd name="connsiteX48" fmla="*/ 11353577 w 13654291"/>
              <a:gd name="connsiteY48" fmla="*/ 680803 h 2713346"/>
              <a:gd name="connsiteX49" fmla="*/ 11362960 w 13654291"/>
              <a:gd name="connsiteY49" fmla="*/ 663516 h 2713346"/>
              <a:gd name="connsiteX50" fmla="*/ 11905820 w 13654291"/>
              <a:gd name="connsiteY50" fmla="*/ 374880 h 2713346"/>
              <a:gd name="connsiteX51" fmla="*/ 12448680 w 13654291"/>
              <a:gd name="connsiteY51" fmla="*/ 663516 h 2713346"/>
              <a:gd name="connsiteX52" fmla="*/ 12452722 w 13654291"/>
              <a:gd name="connsiteY52" fmla="*/ 670963 h 2713346"/>
              <a:gd name="connsiteX53" fmla="*/ 12456764 w 13654291"/>
              <a:gd name="connsiteY53" fmla="*/ 663516 h 2713346"/>
              <a:gd name="connsiteX54" fmla="*/ 12999624 w 13654291"/>
              <a:gd name="connsiteY54" fmla="*/ 374880 h 2713346"/>
              <a:gd name="connsiteX55" fmla="*/ 13654291 w 13654291"/>
              <a:gd name="connsiteY55" fmla="*/ 1029547 h 2713346"/>
              <a:gd name="connsiteX56" fmla="*/ 12999624 w 13654291"/>
              <a:gd name="connsiteY56" fmla="*/ 1684214 h 2713346"/>
              <a:gd name="connsiteX57" fmla="*/ 12620645 w 13654291"/>
              <a:gd name="connsiteY57" fmla="*/ 1563432 h 2713346"/>
              <a:gd name="connsiteX58" fmla="*/ 12560487 w 13654291"/>
              <a:gd name="connsiteY58" fmla="*/ 1514987 h 2713346"/>
              <a:gd name="connsiteX59" fmla="*/ 12560487 w 13654291"/>
              <a:gd name="connsiteY59" fmla="*/ 2713346 h 2713346"/>
              <a:gd name="connsiteX60" fmla="*/ 368487 w 13654291"/>
              <a:gd name="connsiteY60" fmla="*/ 2713346 h 2713346"/>
              <a:gd name="connsiteX61" fmla="*/ 368487 w 13654291"/>
              <a:gd name="connsiteY61" fmla="*/ 1174479 h 2713346"/>
              <a:gd name="connsiteX62" fmla="*/ 320915 w 13654291"/>
              <a:gd name="connsiteY62" fmla="*/ 1159712 h 2713346"/>
              <a:gd name="connsiteX63" fmla="*/ 0 w 13654291"/>
              <a:gd name="connsiteY63" fmla="*/ 675564 h 2713346"/>
              <a:gd name="connsiteX64" fmla="*/ 525439 w 13654291"/>
              <a:gd name="connsiteY64" fmla="*/ 150125 h 2713346"/>
              <a:gd name="connsiteX65" fmla="*/ 729963 w 13654291"/>
              <a:gd name="connsiteY65" fmla="*/ 191416 h 2713346"/>
              <a:gd name="connsiteX66" fmla="*/ 789096 w 13654291"/>
              <a:gd name="connsiteY66" fmla="*/ 223513 h 2713346"/>
              <a:gd name="connsiteX67" fmla="*/ 798711 w 13654291"/>
              <a:gd name="connsiteY67" fmla="*/ 211859 h 2713346"/>
              <a:gd name="connsiteX68" fmla="*/ 1310184 w 13654291"/>
              <a:gd name="connsiteY68" fmla="*/ 0 h 2713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13654291" h="2713346">
                <a:moveTo>
                  <a:pt x="1310184" y="0"/>
                </a:moveTo>
                <a:cubicBezTo>
                  <a:pt x="1609798" y="0"/>
                  <a:pt x="1866865" y="182164"/>
                  <a:pt x="1976673" y="441779"/>
                </a:cubicBezTo>
                <a:lnTo>
                  <a:pt x="2004431" y="531200"/>
                </a:lnTo>
                <a:lnTo>
                  <a:pt x="2035262" y="547935"/>
                </a:lnTo>
                <a:cubicBezTo>
                  <a:pt x="2067935" y="570009"/>
                  <a:pt x="2097810" y="595909"/>
                  <a:pt x="2124244" y="624993"/>
                </a:cubicBezTo>
                <a:lnTo>
                  <a:pt x="2186856" y="713096"/>
                </a:lnTo>
                <a:lnTo>
                  <a:pt x="2255177" y="713096"/>
                </a:lnTo>
                <a:lnTo>
                  <a:pt x="2343931" y="685546"/>
                </a:lnTo>
                <a:cubicBezTo>
                  <a:pt x="2375914" y="679001"/>
                  <a:pt x="2409030" y="675564"/>
                  <a:pt x="2442948" y="675564"/>
                </a:cubicBezTo>
                <a:cubicBezTo>
                  <a:pt x="2476867" y="675564"/>
                  <a:pt x="2509983" y="679001"/>
                  <a:pt x="2541967" y="685546"/>
                </a:cubicBezTo>
                <a:lnTo>
                  <a:pt x="2630718" y="713096"/>
                </a:lnTo>
                <a:lnTo>
                  <a:pt x="2840449" y="713096"/>
                </a:lnTo>
                <a:lnTo>
                  <a:pt x="2877589" y="640548"/>
                </a:lnTo>
                <a:cubicBezTo>
                  <a:pt x="2999067" y="440622"/>
                  <a:pt x="3218908" y="307073"/>
                  <a:pt x="3469941" y="307073"/>
                </a:cubicBezTo>
                <a:cubicBezTo>
                  <a:pt x="3720974" y="307073"/>
                  <a:pt x="3940816" y="440622"/>
                  <a:pt x="4062294" y="640548"/>
                </a:cubicBezTo>
                <a:lnTo>
                  <a:pt x="4099433" y="713096"/>
                </a:lnTo>
                <a:lnTo>
                  <a:pt x="4156510" y="713096"/>
                </a:lnTo>
                <a:lnTo>
                  <a:pt x="4244898" y="611030"/>
                </a:lnTo>
                <a:cubicBezTo>
                  <a:pt x="4354720" y="511214"/>
                  <a:pt x="4500608" y="450377"/>
                  <a:pt x="4660704" y="450377"/>
                </a:cubicBezTo>
                <a:cubicBezTo>
                  <a:pt x="4820802" y="450377"/>
                  <a:pt x="4966690" y="511214"/>
                  <a:pt x="5076512" y="611030"/>
                </a:cubicBezTo>
                <a:lnTo>
                  <a:pt x="5164901" y="713096"/>
                </a:lnTo>
                <a:lnTo>
                  <a:pt x="5278668" y="713096"/>
                </a:lnTo>
                <a:lnTo>
                  <a:pt x="5350190" y="654085"/>
                </a:lnTo>
                <a:cubicBezTo>
                  <a:pt x="5448889" y="587405"/>
                  <a:pt x="5567872" y="548470"/>
                  <a:pt x="5695951" y="548470"/>
                </a:cubicBezTo>
                <a:cubicBezTo>
                  <a:pt x="5824028" y="548470"/>
                  <a:pt x="5943012" y="587405"/>
                  <a:pt x="6041711" y="654085"/>
                </a:cubicBezTo>
                <a:lnTo>
                  <a:pt x="6113234" y="713096"/>
                </a:lnTo>
                <a:lnTo>
                  <a:pt x="6221270" y="713096"/>
                </a:lnTo>
                <a:lnTo>
                  <a:pt x="6229766" y="697443"/>
                </a:lnTo>
                <a:cubicBezTo>
                  <a:pt x="6340899" y="532944"/>
                  <a:pt x="6529101" y="424790"/>
                  <a:pt x="6742565" y="424790"/>
                </a:cubicBezTo>
                <a:cubicBezTo>
                  <a:pt x="6929343" y="424790"/>
                  <a:pt x="7096782" y="507595"/>
                  <a:pt x="7210174" y="638498"/>
                </a:cubicBezTo>
                <a:lnTo>
                  <a:pt x="7264565" y="713096"/>
                </a:lnTo>
                <a:lnTo>
                  <a:pt x="7461190" y="713096"/>
                </a:lnTo>
                <a:lnTo>
                  <a:pt x="7507046" y="664997"/>
                </a:lnTo>
                <a:cubicBezTo>
                  <a:pt x="7597782" y="582529"/>
                  <a:pt x="7718315" y="532265"/>
                  <a:pt x="7850589" y="532265"/>
                </a:cubicBezTo>
                <a:cubicBezTo>
                  <a:pt x="7991680" y="532265"/>
                  <a:pt x="8119415" y="589454"/>
                  <a:pt x="8211876" y="681915"/>
                </a:cubicBezTo>
                <a:lnTo>
                  <a:pt x="8237603" y="713096"/>
                </a:lnTo>
                <a:lnTo>
                  <a:pt x="8274562" y="713096"/>
                </a:lnTo>
                <a:lnTo>
                  <a:pt x="8304098" y="658680"/>
                </a:lnTo>
                <a:cubicBezTo>
                  <a:pt x="8407311" y="505905"/>
                  <a:pt x="8582100" y="405459"/>
                  <a:pt x="8780350" y="405459"/>
                </a:cubicBezTo>
                <a:cubicBezTo>
                  <a:pt x="8899300" y="405459"/>
                  <a:pt x="9009804" y="441620"/>
                  <a:pt x="9101469" y="503547"/>
                </a:cubicBezTo>
                <a:lnTo>
                  <a:pt x="9182582" y="570472"/>
                </a:lnTo>
                <a:lnTo>
                  <a:pt x="9229032" y="484893"/>
                </a:lnTo>
                <a:cubicBezTo>
                  <a:pt x="9365484" y="282918"/>
                  <a:pt x="9596562" y="150125"/>
                  <a:pt x="9858656" y="150125"/>
                </a:cubicBezTo>
                <a:cubicBezTo>
                  <a:pt x="10120750" y="150125"/>
                  <a:pt x="10351828" y="282918"/>
                  <a:pt x="10488280" y="484893"/>
                </a:cubicBezTo>
                <a:lnTo>
                  <a:pt x="10546126" y="591467"/>
                </a:lnTo>
                <a:lnTo>
                  <a:pt x="10600686" y="546451"/>
                </a:lnTo>
                <a:cubicBezTo>
                  <a:pt x="10688608" y="487052"/>
                  <a:pt x="10794600" y="452368"/>
                  <a:pt x="10908692" y="452368"/>
                </a:cubicBezTo>
                <a:cubicBezTo>
                  <a:pt x="11060815" y="452368"/>
                  <a:pt x="11198537" y="514028"/>
                  <a:pt x="11298227" y="613719"/>
                </a:cubicBezTo>
                <a:lnTo>
                  <a:pt x="11353577" y="680803"/>
                </a:lnTo>
                <a:lnTo>
                  <a:pt x="11362960" y="663516"/>
                </a:lnTo>
                <a:cubicBezTo>
                  <a:pt x="11480608" y="489374"/>
                  <a:pt x="11679843" y="374880"/>
                  <a:pt x="11905820" y="374880"/>
                </a:cubicBezTo>
                <a:cubicBezTo>
                  <a:pt x="12131797" y="374880"/>
                  <a:pt x="12331032" y="489374"/>
                  <a:pt x="12448680" y="663516"/>
                </a:cubicBezTo>
                <a:lnTo>
                  <a:pt x="12452722" y="670963"/>
                </a:lnTo>
                <a:lnTo>
                  <a:pt x="12456764" y="663516"/>
                </a:lnTo>
                <a:cubicBezTo>
                  <a:pt x="12574412" y="489374"/>
                  <a:pt x="12773647" y="374880"/>
                  <a:pt x="12999624" y="374880"/>
                </a:cubicBezTo>
                <a:cubicBezTo>
                  <a:pt x="13361187" y="374880"/>
                  <a:pt x="13654291" y="667984"/>
                  <a:pt x="13654291" y="1029547"/>
                </a:cubicBezTo>
                <a:cubicBezTo>
                  <a:pt x="13654291" y="1391110"/>
                  <a:pt x="13361187" y="1684214"/>
                  <a:pt x="12999624" y="1684214"/>
                </a:cubicBezTo>
                <a:cubicBezTo>
                  <a:pt x="12858388" y="1684214"/>
                  <a:pt x="12727599" y="1639490"/>
                  <a:pt x="12620645" y="1563432"/>
                </a:cubicBezTo>
                <a:lnTo>
                  <a:pt x="12560487" y="1514987"/>
                </a:lnTo>
                <a:lnTo>
                  <a:pt x="12560487" y="2713346"/>
                </a:lnTo>
                <a:lnTo>
                  <a:pt x="368487" y="2713346"/>
                </a:lnTo>
                <a:lnTo>
                  <a:pt x="368487" y="1174479"/>
                </a:lnTo>
                <a:lnTo>
                  <a:pt x="320915" y="1159712"/>
                </a:lnTo>
                <a:cubicBezTo>
                  <a:pt x="132327" y="1079946"/>
                  <a:pt x="0" y="893208"/>
                  <a:pt x="0" y="675564"/>
                </a:cubicBezTo>
                <a:cubicBezTo>
                  <a:pt x="0" y="385372"/>
                  <a:pt x="235247" y="150125"/>
                  <a:pt x="525439" y="150125"/>
                </a:cubicBezTo>
                <a:cubicBezTo>
                  <a:pt x="597987" y="150125"/>
                  <a:pt x="667101" y="164828"/>
                  <a:pt x="729963" y="191416"/>
                </a:cubicBezTo>
                <a:lnTo>
                  <a:pt x="789096" y="223513"/>
                </a:lnTo>
                <a:lnTo>
                  <a:pt x="798711" y="211859"/>
                </a:lnTo>
                <a:cubicBezTo>
                  <a:pt x="929609" y="80962"/>
                  <a:pt x="1110442" y="0"/>
                  <a:pt x="1310184" y="0"/>
                </a:cubicBezTo>
                <a:close/>
              </a:path>
            </a:pathLst>
          </a:custGeom>
          <a:solidFill>
            <a:srgbClr val="FDF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Calibri" panose="020F0502020204030204"/>
              <a:ea typeface="宋体" panose="02010600030101010101" pitchFamily="2" charset="-122"/>
              <a:cs typeface="+mn-cs"/>
            </a:endParaRPr>
          </a:p>
        </p:txBody>
      </p:sp>
      <p:sp>
        <p:nvSpPr>
          <p:cNvPr id="335" name="文本框 334"/>
          <p:cNvSpPr txBox="1"/>
          <p:nvPr/>
        </p:nvSpPr>
        <p:spPr>
          <a:xfrm>
            <a:off x="-368487" y="4027020"/>
            <a:ext cx="12193413" cy="743986"/>
          </a:xfrm>
          <a:prstGeom prst="rect">
            <a:avLst/>
          </a:prstGeom>
          <a:noFill/>
        </p:spPr>
        <p:txBody>
          <a:bodyPr wrap="square" rtlCol="0">
            <a:spAutoFit/>
          </a:bodyPr>
          <a:lstStyle/>
          <a:p>
            <a:pPr lvl="0" algn="ctr">
              <a:lnSpc>
                <a:spcPct val="150000"/>
              </a:lnSpc>
              <a:defRPr/>
            </a:pPr>
            <a:r>
              <a:rPr lang="zh-CN" altLang="en-US" sz="3200" dirty="0">
                <a:solidFill>
                  <a:schemeClr val="bg1"/>
                </a:solidFill>
                <a:latin typeface="微软雅黑" panose="020B0503020204020204" pitchFamily="34" charset="-122"/>
                <a:ea typeface="微软雅黑" panose="020B0503020204020204" pitchFamily="34" charset="-122"/>
              </a:rPr>
              <a:t>（试行）</a:t>
            </a:r>
            <a:endParaRPr kumimoji="0" lang="zh-CN" altLang="en-US" sz="3200" b="0" i="0" u="none" strike="noStrike" kern="120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endParaRPr>
          </a:p>
        </p:txBody>
      </p:sp>
      <p:sp>
        <p:nvSpPr>
          <p:cNvPr id="2" name="矩形 1"/>
          <p:cNvSpPr/>
          <p:nvPr/>
        </p:nvSpPr>
        <p:spPr>
          <a:xfrm>
            <a:off x="-1412" y="1800549"/>
            <a:ext cx="12193412" cy="2123658"/>
          </a:xfrm>
          <a:prstGeom prst="rect">
            <a:avLst/>
          </a:prstGeom>
        </p:spPr>
        <p:txBody>
          <a:bodyPr wrap="square">
            <a:spAutoFit/>
          </a:bodyPr>
          <a:lstStyle/>
          <a:p>
            <a:pPr lvl="0" algn="ctr"/>
            <a:r>
              <a:rPr kumimoji="0" lang="zh-CN" altLang="en-US" sz="6600" b="1" i="0" u="none" strike="noStrike" kern="1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Times New Roman" panose="02020603050405020304" pitchFamily="18" charset="0"/>
              </a:rPr>
              <a:t>普陀区公共文化设施</a:t>
            </a:r>
            <a:endParaRPr kumimoji="0" lang="en-US" altLang="zh-CN" sz="6600" b="1" i="0" u="none" strike="noStrike" kern="1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Times New Roman" panose="02020603050405020304" pitchFamily="18" charset="0"/>
            </a:endParaRPr>
          </a:p>
          <a:p>
            <a:pPr lvl="0" algn="ctr"/>
            <a:r>
              <a:rPr kumimoji="0" lang="zh-CN" altLang="en-US" sz="6600" b="1" i="0" u="none" strike="noStrike" kern="1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Times New Roman" panose="02020603050405020304" pitchFamily="18" charset="0"/>
              </a:rPr>
              <a:t>运行、服务规范标准</a:t>
            </a:r>
            <a:endParaRPr kumimoji="0" lang="zh-CN" altLang="zh-CN" sz="6600" b="1" i="0" u="none" strike="noStrike" kern="10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 name="组合 60"/>
          <p:cNvGrpSpPr/>
          <p:nvPr/>
        </p:nvGrpSpPr>
        <p:grpSpPr>
          <a:xfrm>
            <a:off x="0" y="-19050"/>
            <a:ext cx="12192000" cy="1107996"/>
            <a:chOff x="0" y="-329934"/>
            <a:chExt cx="12192000" cy="1107996"/>
          </a:xfrm>
        </p:grpSpPr>
        <p:sp>
          <p:nvSpPr>
            <p:cNvPr id="62" name="矩形 61"/>
            <p:cNvSpPr/>
            <p:nvPr/>
          </p:nvSpPr>
          <p:spPr>
            <a:xfrm>
              <a:off x="0" y="-19959"/>
              <a:ext cx="12192000" cy="720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63" name="矩形 62"/>
            <p:cNvSpPr/>
            <p:nvPr/>
          </p:nvSpPr>
          <p:spPr>
            <a:xfrm>
              <a:off x="711200" y="-254907"/>
              <a:ext cx="986971" cy="957942"/>
            </a:xfrm>
            <a:prstGeom prst="rect">
              <a:avLst/>
            </a:prstGeom>
            <a:solidFill>
              <a:srgbClr val="F2A1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64" name="直角三角形 63"/>
            <p:cNvSpPr/>
            <p:nvPr/>
          </p:nvSpPr>
          <p:spPr>
            <a:xfrm flipH="1">
              <a:off x="580570" y="-240620"/>
              <a:ext cx="130629" cy="217668"/>
            </a:xfrm>
            <a:prstGeom prst="rtTriangle">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65" name="文本框 64"/>
            <p:cNvSpPr txBox="1"/>
            <p:nvPr/>
          </p:nvSpPr>
          <p:spPr>
            <a:xfrm>
              <a:off x="711201" y="-329934"/>
              <a:ext cx="889000" cy="110799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6600" dirty="0">
                  <a:solidFill>
                    <a:prstClr val="white"/>
                  </a:solidFill>
                  <a:latin typeface="DFPLiHei-Bd" panose="020B0700000000000000" pitchFamily="34" charset="-120"/>
                  <a:ea typeface="DFPLiHei-Bd" panose="020B0700000000000000" pitchFamily="34" charset="-120"/>
                </a:rPr>
                <a:t>六</a:t>
              </a:r>
              <a:endParaRPr kumimoji="0" lang="zh-CN" altLang="en-US" sz="6600" b="0" i="0" u="none" strike="noStrike" kern="1200" cap="none" spc="0" normalizeH="0" baseline="0" noProof="0" dirty="0">
                <a:ln>
                  <a:noFill/>
                </a:ln>
                <a:solidFill>
                  <a:prstClr val="white"/>
                </a:solidFill>
                <a:effectLst/>
                <a:uLnTx/>
                <a:uFillTx/>
                <a:latin typeface="DFPLiHei-Bd" panose="020B0700000000000000" pitchFamily="34" charset="-120"/>
                <a:ea typeface="DFPLiHei-Bd" panose="020B0700000000000000" pitchFamily="34" charset="-120"/>
                <a:cs typeface="+mn-cs"/>
              </a:endParaRPr>
            </a:p>
          </p:txBody>
        </p:sp>
      </p:grpSp>
      <p:sp>
        <p:nvSpPr>
          <p:cNvPr id="66" name="文本框 65"/>
          <p:cNvSpPr txBox="1"/>
          <p:nvPr/>
        </p:nvSpPr>
        <p:spPr>
          <a:xfrm>
            <a:off x="2296357" y="341545"/>
            <a:ext cx="2191626" cy="584775"/>
          </a:xfrm>
          <a:prstGeom prst="rect">
            <a:avLst/>
          </a:prstGeom>
          <a:noFill/>
        </p:spPr>
        <p:txBody>
          <a:bodyPr wrap="none" rtlCol="0">
            <a:spAutoFit/>
          </a:bodyPr>
          <a:lstStyle/>
          <a:p>
            <a:pPr lvl="0">
              <a:defRPr/>
            </a:pPr>
            <a:r>
              <a:rPr lang="zh-CN" altLang="en-US" sz="3200" b="1" dirty="0" smtClean="0">
                <a:solidFill>
                  <a:prstClr val="white"/>
                </a:solidFill>
                <a:latin typeface="微软雅黑" panose="020B0503020204020204" pitchFamily="34" charset="-122"/>
                <a:ea typeface="微软雅黑" panose="020B0503020204020204" pitchFamily="34" charset="-122"/>
              </a:rPr>
              <a:t>人 员 保 障</a:t>
            </a:r>
            <a:endParaRPr kumimoji="0" lang="zh-CN" altLang="en-US" sz="32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grpSp>
        <p:nvGrpSpPr>
          <p:cNvPr id="10" name="组合 9"/>
          <p:cNvGrpSpPr/>
          <p:nvPr/>
        </p:nvGrpSpPr>
        <p:grpSpPr>
          <a:xfrm>
            <a:off x="711199" y="1398921"/>
            <a:ext cx="11018727" cy="2180284"/>
            <a:chOff x="493710" y="1332166"/>
            <a:chExt cx="11018727" cy="2180284"/>
          </a:xfrm>
        </p:grpSpPr>
        <p:sp>
          <p:nvSpPr>
            <p:cNvPr id="11" name="圆角矩形 10"/>
            <p:cNvSpPr/>
            <p:nvPr/>
          </p:nvSpPr>
          <p:spPr>
            <a:xfrm>
              <a:off x="827312" y="1332166"/>
              <a:ext cx="10685125" cy="2180284"/>
            </a:xfrm>
            <a:prstGeom prst="roundRect">
              <a:avLst>
                <a:gd name="adj" fmla="val 6769"/>
              </a:avLst>
            </a:prstGeom>
            <a:solidFill>
              <a:schemeClr val="accent2">
                <a:lumMod val="40000"/>
                <a:lumOff val="6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12" name="矩形 11"/>
            <p:cNvSpPr/>
            <p:nvPr/>
          </p:nvSpPr>
          <p:spPr>
            <a:xfrm>
              <a:off x="1538512" y="1590108"/>
              <a:ext cx="9407299" cy="1569660"/>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各公共文化机构按照职能和人力资源社会保障、机构编制等部门核准的编制数配备工作人员。街镇社区文化活动中心工作人员可以通过编制或购买岗位等方式实现。居村综合文化活动室（中心）通过财政资金购买服务等方式设立公益文化岗位，配备相应的工作人员。</a:t>
              </a:r>
              <a:endParaRPr lang="zh-CN" altLang="en-US" sz="2400" kern="100" dirty="0" smtClean="0">
                <a:latin typeface="楷体" panose="02010609060101010101" pitchFamily="49" charset="-122"/>
                <a:ea typeface="楷体" panose="02010609060101010101" pitchFamily="49" charset="-122"/>
              </a:endParaRPr>
            </a:p>
          </p:txBody>
        </p:sp>
        <p:sp>
          <p:nvSpPr>
            <p:cNvPr id="13" name="椭圆 12"/>
            <p:cNvSpPr/>
            <p:nvPr/>
          </p:nvSpPr>
          <p:spPr>
            <a:xfrm>
              <a:off x="493710" y="1968538"/>
              <a:ext cx="711200" cy="71120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1</a:t>
              </a:r>
              <a:endParaRPr lang="zh-CN" altLang="en-US" sz="4000" dirty="0">
                <a:solidFill>
                  <a:schemeClr val="tx1"/>
                </a:solidFill>
              </a:endParaRPr>
            </a:p>
          </p:txBody>
        </p:sp>
      </p:grpSp>
      <p:grpSp>
        <p:nvGrpSpPr>
          <p:cNvPr id="14" name="组合 13"/>
          <p:cNvGrpSpPr/>
          <p:nvPr/>
        </p:nvGrpSpPr>
        <p:grpSpPr>
          <a:xfrm>
            <a:off x="711199" y="4118685"/>
            <a:ext cx="11018727" cy="1708885"/>
            <a:chOff x="493710" y="1332166"/>
            <a:chExt cx="11018727" cy="1708885"/>
          </a:xfrm>
        </p:grpSpPr>
        <p:sp>
          <p:nvSpPr>
            <p:cNvPr id="15" name="圆角矩形 14"/>
            <p:cNvSpPr/>
            <p:nvPr/>
          </p:nvSpPr>
          <p:spPr>
            <a:xfrm>
              <a:off x="827312" y="1332166"/>
              <a:ext cx="10685125" cy="1708885"/>
            </a:xfrm>
            <a:prstGeom prst="roundRect">
              <a:avLst>
                <a:gd name="adj" fmla="val 6769"/>
              </a:avLst>
            </a:prstGeom>
            <a:solidFill>
              <a:schemeClr val="accent2">
                <a:lumMod val="40000"/>
                <a:lumOff val="6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16" name="矩形 15"/>
            <p:cNvSpPr/>
            <p:nvPr/>
          </p:nvSpPr>
          <p:spPr>
            <a:xfrm>
              <a:off x="1538512" y="1771109"/>
              <a:ext cx="9407299" cy="830997"/>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区级公共文化机构从业人员和街镇、居村基层文化专兼职人员每年参加集中培训。</a:t>
              </a:r>
              <a:endParaRPr lang="zh-CN" altLang="en-US" sz="2400" kern="100" dirty="0" smtClean="0">
                <a:latin typeface="楷体" panose="02010609060101010101" pitchFamily="49" charset="-122"/>
                <a:ea typeface="楷体" panose="02010609060101010101" pitchFamily="49" charset="-122"/>
              </a:endParaRPr>
            </a:p>
          </p:txBody>
        </p:sp>
        <p:sp>
          <p:nvSpPr>
            <p:cNvPr id="17" name="椭圆 16"/>
            <p:cNvSpPr/>
            <p:nvPr/>
          </p:nvSpPr>
          <p:spPr>
            <a:xfrm>
              <a:off x="493710" y="1752638"/>
              <a:ext cx="711200" cy="71120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2</a:t>
              </a:r>
              <a:endParaRPr lang="zh-CN" altLang="en-US" sz="4000" dirty="0">
                <a:solidFill>
                  <a:schemeClr val="tx1"/>
                </a:solidFill>
              </a:endParaRPr>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61"/>
                                        </p:tgtEl>
                                        <p:attrNameLst>
                                          <p:attrName>style.visibility</p:attrName>
                                        </p:attrNameLst>
                                      </p:cBhvr>
                                      <p:to>
                                        <p:strVal val="visible"/>
                                      </p:to>
                                    </p:set>
                                    <p:animEffect transition="in" filter="fade">
                                      <p:cBhvr>
                                        <p:cTn id="7" dur="500"/>
                                        <p:tgtEl>
                                          <p:spTgt spid="6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6"/>
                                        </p:tgtEl>
                                        <p:attrNameLst>
                                          <p:attrName>style.visibility</p:attrName>
                                        </p:attrNameLst>
                                      </p:cBhvr>
                                      <p:to>
                                        <p:strVal val="visible"/>
                                      </p:to>
                                    </p:set>
                                    <p:animEffect transition="in" filter="fade">
                                      <p:cBhvr>
                                        <p:cTn id="10" dur="500"/>
                                        <p:tgtEl>
                                          <p:spTgt spid="66"/>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1000"/>
                                        <p:tgtEl>
                                          <p:spTgt spid="10"/>
                                        </p:tgtEl>
                                      </p:cBhvr>
                                    </p:animEffect>
                                    <p:anim calcmode="lin" valueType="num">
                                      <p:cBhvr>
                                        <p:cTn id="16" dur="1000" fill="hold"/>
                                        <p:tgtEl>
                                          <p:spTgt spid="10"/>
                                        </p:tgtEl>
                                        <p:attrNameLst>
                                          <p:attrName>ppt_x</p:attrName>
                                        </p:attrNameLst>
                                      </p:cBhvr>
                                      <p:tavLst>
                                        <p:tav tm="0">
                                          <p:val>
                                            <p:strVal val="#ppt_x"/>
                                          </p:val>
                                        </p:tav>
                                        <p:tav tm="100000">
                                          <p:val>
                                            <p:strVal val="#ppt_x"/>
                                          </p:val>
                                        </p:tav>
                                      </p:tavLst>
                                    </p:anim>
                                    <p:anim calcmode="lin" valueType="num">
                                      <p:cBhvr>
                                        <p:cTn id="17"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1000"/>
                                        <p:tgtEl>
                                          <p:spTgt spid="14"/>
                                        </p:tgtEl>
                                      </p:cBhvr>
                                    </p:animEffect>
                                    <p:anim calcmode="lin" valueType="num">
                                      <p:cBhvr>
                                        <p:cTn id="23" dur="1000" fill="hold"/>
                                        <p:tgtEl>
                                          <p:spTgt spid="14"/>
                                        </p:tgtEl>
                                        <p:attrNameLst>
                                          <p:attrName>ppt_x</p:attrName>
                                        </p:attrNameLst>
                                      </p:cBhvr>
                                      <p:tavLst>
                                        <p:tav tm="0">
                                          <p:val>
                                            <p:strVal val="#ppt_x"/>
                                          </p:val>
                                        </p:tav>
                                        <p:tav tm="100000">
                                          <p:val>
                                            <p:strVal val="#ppt_x"/>
                                          </p:val>
                                        </p:tav>
                                      </p:tavLst>
                                    </p:anim>
                                    <p:anim calcmode="lin" valueType="num">
                                      <p:cBhvr>
                                        <p:cTn id="24"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 name="组合 60"/>
          <p:cNvGrpSpPr/>
          <p:nvPr/>
        </p:nvGrpSpPr>
        <p:grpSpPr>
          <a:xfrm>
            <a:off x="0" y="-19050"/>
            <a:ext cx="12192000" cy="1107996"/>
            <a:chOff x="0" y="-329934"/>
            <a:chExt cx="12192000" cy="1107996"/>
          </a:xfrm>
        </p:grpSpPr>
        <p:sp>
          <p:nvSpPr>
            <p:cNvPr id="62" name="矩形 61"/>
            <p:cNvSpPr/>
            <p:nvPr/>
          </p:nvSpPr>
          <p:spPr>
            <a:xfrm>
              <a:off x="0" y="-19959"/>
              <a:ext cx="12192000" cy="720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63" name="矩形 62"/>
            <p:cNvSpPr/>
            <p:nvPr/>
          </p:nvSpPr>
          <p:spPr>
            <a:xfrm>
              <a:off x="711200" y="-254907"/>
              <a:ext cx="986971" cy="957942"/>
            </a:xfrm>
            <a:prstGeom prst="rect">
              <a:avLst/>
            </a:prstGeom>
            <a:solidFill>
              <a:srgbClr val="F2A1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64" name="直角三角形 63"/>
            <p:cNvSpPr/>
            <p:nvPr/>
          </p:nvSpPr>
          <p:spPr>
            <a:xfrm flipH="1">
              <a:off x="580570" y="-240620"/>
              <a:ext cx="130629" cy="217668"/>
            </a:xfrm>
            <a:prstGeom prst="rtTriangle">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65" name="文本框 64"/>
            <p:cNvSpPr txBox="1"/>
            <p:nvPr/>
          </p:nvSpPr>
          <p:spPr>
            <a:xfrm>
              <a:off x="711201" y="-329934"/>
              <a:ext cx="889000" cy="110799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6600" dirty="0">
                  <a:solidFill>
                    <a:prstClr val="white"/>
                  </a:solidFill>
                  <a:latin typeface="DFPLiHei-Bd" panose="020B0700000000000000" pitchFamily="34" charset="-120"/>
                  <a:ea typeface="DFPLiHei-Bd" panose="020B0700000000000000" pitchFamily="34" charset="-120"/>
                </a:rPr>
                <a:t>六</a:t>
              </a:r>
              <a:endParaRPr kumimoji="0" lang="zh-CN" altLang="en-US" sz="6600" b="0" i="0" u="none" strike="noStrike" kern="1200" cap="none" spc="0" normalizeH="0" baseline="0" noProof="0" dirty="0">
                <a:ln>
                  <a:noFill/>
                </a:ln>
                <a:solidFill>
                  <a:prstClr val="white"/>
                </a:solidFill>
                <a:effectLst/>
                <a:uLnTx/>
                <a:uFillTx/>
                <a:latin typeface="DFPLiHei-Bd" panose="020B0700000000000000" pitchFamily="34" charset="-120"/>
                <a:ea typeface="DFPLiHei-Bd" panose="020B0700000000000000" pitchFamily="34" charset="-120"/>
                <a:cs typeface="+mn-cs"/>
              </a:endParaRPr>
            </a:p>
          </p:txBody>
        </p:sp>
      </p:grpSp>
      <p:sp>
        <p:nvSpPr>
          <p:cNvPr id="66" name="文本框 65"/>
          <p:cNvSpPr txBox="1"/>
          <p:nvPr/>
        </p:nvSpPr>
        <p:spPr>
          <a:xfrm>
            <a:off x="2296357" y="341545"/>
            <a:ext cx="2191626" cy="584775"/>
          </a:xfrm>
          <a:prstGeom prst="rect">
            <a:avLst/>
          </a:prstGeom>
          <a:noFill/>
        </p:spPr>
        <p:txBody>
          <a:bodyPr wrap="none" rtlCol="0">
            <a:spAutoFit/>
          </a:bodyPr>
          <a:lstStyle/>
          <a:p>
            <a:pPr lvl="0">
              <a:defRPr/>
            </a:pPr>
            <a:r>
              <a:rPr lang="zh-CN" altLang="en-US" sz="3200" b="1" dirty="0" smtClean="0">
                <a:solidFill>
                  <a:prstClr val="white"/>
                </a:solidFill>
                <a:latin typeface="微软雅黑" panose="020B0503020204020204" pitchFamily="34" charset="-122"/>
                <a:ea typeface="微软雅黑" panose="020B0503020204020204" pitchFamily="34" charset="-122"/>
              </a:rPr>
              <a:t>人 员 保 障</a:t>
            </a:r>
            <a:endParaRPr kumimoji="0" lang="zh-CN" altLang="en-US" sz="32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grpSp>
        <p:nvGrpSpPr>
          <p:cNvPr id="10" name="组合 9"/>
          <p:cNvGrpSpPr/>
          <p:nvPr/>
        </p:nvGrpSpPr>
        <p:grpSpPr>
          <a:xfrm>
            <a:off x="711199" y="1398921"/>
            <a:ext cx="11018727" cy="2557138"/>
            <a:chOff x="493710" y="1332166"/>
            <a:chExt cx="11018727" cy="2557138"/>
          </a:xfrm>
        </p:grpSpPr>
        <p:sp>
          <p:nvSpPr>
            <p:cNvPr id="11" name="圆角矩形 10"/>
            <p:cNvSpPr/>
            <p:nvPr/>
          </p:nvSpPr>
          <p:spPr>
            <a:xfrm>
              <a:off x="827312" y="1332166"/>
              <a:ext cx="10685125" cy="2557138"/>
            </a:xfrm>
            <a:prstGeom prst="roundRect">
              <a:avLst>
                <a:gd name="adj" fmla="val 6769"/>
              </a:avLst>
            </a:prstGeom>
            <a:solidFill>
              <a:schemeClr val="accent2">
                <a:lumMod val="40000"/>
                <a:lumOff val="6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12" name="矩形 11"/>
            <p:cNvSpPr/>
            <p:nvPr/>
          </p:nvSpPr>
          <p:spPr>
            <a:xfrm>
              <a:off x="1538512" y="1641239"/>
              <a:ext cx="9356499" cy="1938992"/>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业务人员上岗要求</a:t>
              </a:r>
              <a:r>
                <a:rPr lang="en-US" altLang="zh-CN" sz="2400" kern="100" dirty="0" smtClean="0">
                  <a:latin typeface="楷体" panose="02010609060101010101" pitchFamily="49" charset="-122"/>
                  <a:ea typeface="楷体" panose="02010609060101010101" pitchFamily="49" charset="-122"/>
                </a:rPr>
                <a:t>:</a:t>
              </a:r>
              <a:endParaRPr lang="en-US" altLang="zh-CN" sz="2400" kern="100" dirty="0" smtClean="0">
                <a:latin typeface="楷体" panose="02010609060101010101" pitchFamily="49" charset="-122"/>
                <a:ea typeface="楷体" panose="02010609060101010101" pitchFamily="49" charset="-122"/>
              </a:endParaRPr>
            </a:p>
            <a:p>
              <a:pPr algn="just">
                <a:spcAft>
                  <a:spcPts val="0"/>
                </a:spcAft>
              </a:pPr>
              <a:r>
                <a:rPr lang="zh-CN" altLang="en-US" sz="2400" kern="100" dirty="0" smtClean="0">
                  <a:latin typeface="楷体" panose="02010609060101010101" pitchFamily="49" charset="-122"/>
                  <a:ea typeface="楷体" panose="02010609060101010101" pitchFamily="49" charset="-122"/>
                </a:rPr>
                <a:t>（</a:t>
              </a:r>
              <a:r>
                <a:rPr lang="en-US" altLang="zh-CN" sz="2400" kern="100" dirty="0" smtClean="0">
                  <a:latin typeface="楷体" panose="02010609060101010101" pitchFamily="49" charset="-122"/>
                  <a:ea typeface="楷体" panose="02010609060101010101" pitchFamily="49" charset="-122"/>
                </a:rPr>
                <a:t>1</a:t>
              </a:r>
              <a:r>
                <a:rPr lang="zh-CN" altLang="en-US" sz="2400" kern="100" dirty="0" smtClean="0">
                  <a:latin typeface="楷体" panose="02010609060101010101" pitchFamily="49" charset="-122"/>
                  <a:ea typeface="楷体" panose="02010609060101010101" pitchFamily="49" charset="-122"/>
                </a:rPr>
                <a:t>）文化业务人员经培训后上岗，工作时间内须佩戴工作证。</a:t>
              </a:r>
              <a:endParaRPr lang="zh-CN" altLang="en-US" sz="2400" kern="100" dirty="0" smtClean="0">
                <a:latin typeface="楷体" panose="02010609060101010101" pitchFamily="49" charset="-122"/>
                <a:ea typeface="楷体" panose="02010609060101010101" pitchFamily="49" charset="-122"/>
              </a:endParaRPr>
            </a:p>
            <a:p>
              <a:pPr algn="just">
                <a:spcAft>
                  <a:spcPts val="0"/>
                </a:spcAft>
              </a:pPr>
              <a:r>
                <a:rPr lang="zh-CN" altLang="en-US" sz="2400" kern="100" dirty="0" smtClean="0">
                  <a:latin typeface="楷体" panose="02010609060101010101" pitchFamily="49" charset="-122"/>
                  <a:ea typeface="楷体" panose="02010609060101010101" pitchFamily="49" charset="-122"/>
                </a:rPr>
                <a:t>（</a:t>
              </a:r>
              <a:r>
                <a:rPr lang="en-US" altLang="zh-CN" sz="2400" kern="100" dirty="0" smtClean="0">
                  <a:latin typeface="楷体" panose="02010609060101010101" pitchFamily="49" charset="-122"/>
                  <a:ea typeface="楷体" panose="02010609060101010101" pitchFamily="49" charset="-122"/>
                </a:rPr>
                <a:t>2</a:t>
              </a:r>
              <a:r>
                <a:rPr lang="zh-CN" altLang="en-US" sz="2400" kern="100" dirty="0" smtClean="0">
                  <a:latin typeface="楷体" panose="02010609060101010101" pitchFamily="49" charset="-122"/>
                  <a:ea typeface="楷体" panose="02010609060101010101" pitchFamily="49" charset="-122"/>
                </a:rPr>
                <a:t>）文化业务人员应准时上岗，不得无故缺岗。</a:t>
              </a:r>
              <a:endParaRPr lang="zh-CN" altLang="en-US" sz="2400" kern="100" dirty="0" smtClean="0">
                <a:latin typeface="楷体" panose="02010609060101010101" pitchFamily="49" charset="-122"/>
                <a:ea typeface="楷体" panose="02010609060101010101" pitchFamily="49" charset="-122"/>
              </a:endParaRPr>
            </a:p>
            <a:p>
              <a:pPr algn="just">
                <a:spcAft>
                  <a:spcPts val="0"/>
                </a:spcAft>
              </a:pPr>
              <a:r>
                <a:rPr lang="zh-CN" altLang="en-US" sz="2400" kern="100" dirty="0" smtClean="0">
                  <a:latin typeface="楷体" panose="02010609060101010101" pitchFamily="49" charset="-122"/>
                  <a:ea typeface="楷体" panose="02010609060101010101" pitchFamily="49" charset="-122"/>
                </a:rPr>
                <a:t>（</a:t>
              </a:r>
              <a:r>
                <a:rPr lang="en-US" altLang="zh-CN" sz="2400" kern="100" dirty="0" smtClean="0">
                  <a:latin typeface="楷体" panose="02010609060101010101" pitchFamily="49" charset="-122"/>
                  <a:ea typeface="楷体" panose="02010609060101010101" pitchFamily="49" charset="-122"/>
                </a:rPr>
                <a:t>3</a:t>
              </a:r>
              <a:r>
                <a:rPr lang="zh-CN" altLang="en-US" sz="2400" kern="100" dirty="0" smtClean="0">
                  <a:latin typeface="楷体" panose="02010609060101010101" pitchFamily="49" charset="-122"/>
                  <a:ea typeface="楷体" panose="02010609060101010101" pitchFamily="49" charset="-122"/>
                </a:rPr>
                <a:t>）文化业务人员应微笑服务，有问有答；使用普通话，用语文明。</a:t>
              </a:r>
              <a:endParaRPr lang="zh-CN" altLang="en-US" sz="2400" kern="100" dirty="0" smtClean="0">
                <a:latin typeface="楷体" panose="02010609060101010101" pitchFamily="49" charset="-122"/>
                <a:ea typeface="楷体" panose="02010609060101010101" pitchFamily="49" charset="-122"/>
              </a:endParaRPr>
            </a:p>
            <a:p>
              <a:pPr algn="just">
                <a:spcAft>
                  <a:spcPts val="0"/>
                </a:spcAft>
              </a:pPr>
              <a:r>
                <a:rPr lang="zh-CN" altLang="en-US" sz="2400" kern="100" dirty="0" smtClean="0">
                  <a:latin typeface="楷体" panose="02010609060101010101" pitchFamily="49" charset="-122"/>
                  <a:ea typeface="楷体" panose="02010609060101010101" pitchFamily="49" charset="-122"/>
                </a:rPr>
                <a:t>（</a:t>
              </a:r>
              <a:r>
                <a:rPr lang="en-US" altLang="zh-CN" sz="2400" kern="100" dirty="0" smtClean="0">
                  <a:latin typeface="楷体" panose="02010609060101010101" pitchFamily="49" charset="-122"/>
                  <a:ea typeface="楷体" panose="02010609060101010101" pitchFamily="49" charset="-122"/>
                </a:rPr>
                <a:t>4</a:t>
              </a:r>
              <a:r>
                <a:rPr lang="zh-CN" altLang="en-US" sz="2400" kern="100" dirty="0" smtClean="0">
                  <a:latin typeface="楷体" panose="02010609060101010101" pitchFamily="49" charset="-122"/>
                  <a:ea typeface="楷体" panose="02010609060101010101" pitchFamily="49" charset="-122"/>
                </a:rPr>
                <a:t>）文化业务人员不得影响服务对象进行文化活动或阅读。</a:t>
              </a:r>
              <a:endParaRPr lang="zh-CN" altLang="en-US" sz="2400" kern="100" dirty="0" smtClean="0">
                <a:latin typeface="楷体" panose="02010609060101010101" pitchFamily="49" charset="-122"/>
                <a:ea typeface="楷体" panose="02010609060101010101" pitchFamily="49" charset="-122"/>
              </a:endParaRPr>
            </a:p>
          </p:txBody>
        </p:sp>
        <p:sp>
          <p:nvSpPr>
            <p:cNvPr id="13" name="椭圆 12"/>
            <p:cNvSpPr/>
            <p:nvPr/>
          </p:nvSpPr>
          <p:spPr>
            <a:xfrm>
              <a:off x="493710" y="2082838"/>
              <a:ext cx="711200" cy="71120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3</a:t>
              </a:r>
              <a:endParaRPr lang="zh-CN" altLang="en-US" sz="4000" dirty="0">
                <a:solidFill>
                  <a:schemeClr val="tx1"/>
                </a:solidFill>
              </a:endParaRPr>
            </a:p>
          </p:txBody>
        </p:sp>
      </p:grpSp>
      <p:grpSp>
        <p:nvGrpSpPr>
          <p:cNvPr id="14" name="组合 13"/>
          <p:cNvGrpSpPr/>
          <p:nvPr/>
        </p:nvGrpSpPr>
        <p:grpSpPr>
          <a:xfrm>
            <a:off x="711199" y="4118685"/>
            <a:ext cx="11018727" cy="1708885"/>
            <a:chOff x="493710" y="1332166"/>
            <a:chExt cx="11018727" cy="1708885"/>
          </a:xfrm>
        </p:grpSpPr>
        <p:sp>
          <p:nvSpPr>
            <p:cNvPr id="15" name="圆角矩形 14"/>
            <p:cNvSpPr/>
            <p:nvPr/>
          </p:nvSpPr>
          <p:spPr>
            <a:xfrm>
              <a:off x="827312" y="1332166"/>
              <a:ext cx="10685125" cy="1708885"/>
            </a:xfrm>
            <a:prstGeom prst="roundRect">
              <a:avLst>
                <a:gd name="adj" fmla="val 6769"/>
              </a:avLst>
            </a:prstGeom>
            <a:solidFill>
              <a:schemeClr val="accent2">
                <a:lumMod val="40000"/>
                <a:lumOff val="6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16" name="矩形 15"/>
            <p:cNvSpPr/>
            <p:nvPr/>
          </p:nvSpPr>
          <p:spPr>
            <a:xfrm>
              <a:off x="1538512" y="1663738"/>
              <a:ext cx="8893567" cy="1200329"/>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各公共文化机构应积极发掘和培育文化志愿者，引导文化志愿者提供公益文化服务。文化志愿者的主要职责是协助工作人员完成各项任务和日常管理维护。</a:t>
              </a:r>
              <a:endParaRPr lang="zh-CN" altLang="en-US" sz="2400" kern="100" dirty="0" smtClean="0">
                <a:latin typeface="楷体" panose="02010609060101010101" pitchFamily="49" charset="-122"/>
                <a:ea typeface="楷体" panose="02010609060101010101" pitchFamily="49" charset="-122"/>
              </a:endParaRPr>
            </a:p>
          </p:txBody>
        </p:sp>
        <p:sp>
          <p:nvSpPr>
            <p:cNvPr id="17" name="椭圆 16"/>
            <p:cNvSpPr/>
            <p:nvPr/>
          </p:nvSpPr>
          <p:spPr>
            <a:xfrm>
              <a:off x="493710" y="1663738"/>
              <a:ext cx="711200" cy="71120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4</a:t>
              </a:r>
              <a:endParaRPr lang="zh-CN" altLang="en-US" sz="4000" dirty="0">
                <a:solidFill>
                  <a:schemeClr val="tx1"/>
                </a:solidFill>
              </a:endParaRPr>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fade">
                                      <p:cBhvr>
                                        <p:cTn id="14" dur="1000"/>
                                        <p:tgtEl>
                                          <p:spTgt spid="14"/>
                                        </p:tgtEl>
                                      </p:cBhvr>
                                    </p:animEffect>
                                    <p:anim calcmode="lin" valueType="num">
                                      <p:cBhvr>
                                        <p:cTn id="15" dur="1000" fill="hold"/>
                                        <p:tgtEl>
                                          <p:spTgt spid="14"/>
                                        </p:tgtEl>
                                        <p:attrNameLst>
                                          <p:attrName>ppt_x</p:attrName>
                                        </p:attrNameLst>
                                      </p:cBhvr>
                                      <p:tavLst>
                                        <p:tav tm="0">
                                          <p:val>
                                            <p:strVal val="#ppt_x"/>
                                          </p:val>
                                        </p:tav>
                                        <p:tav tm="100000">
                                          <p:val>
                                            <p:strVal val="#ppt_x"/>
                                          </p:val>
                                        </p:tav>
                                      </p:tavLst>
                                    </p:anim>
                                    <p:anim calcmode="lin" valueType="num">
                                      <p:cBhvr>
                                        <p:cTn id="16"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a:off x="0" y="-19050"/>
            <a:ext cx="12192000" cy="1107996"/>
            <a:chOff x="0" y="-329934"/>
            <a:chExt cx="12192000" cy="1107996"/>
          </a:xfrm>
        </p:grpSpPr>
        <p:sp>
          <p:nvSpPr>
            <p:cNvPr id="6" name="矩形 5"/>
            <p:cNvSpPr/>
            <p:nvPr/>
          </p:nvSpPr>
          <p:spPr>
            <a:xfrm>
              <a:off x="0" y="-19959"/>
              <a:ext cx="12192000" cy="720000"/>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7" name="矩形 6"/>
            <p:cNvSpPr/>
            <p:nvPr/>
          </p:nvSpPr>
          <p:spPr>
            <a:xfrm>
              <a:off x="711200" y="-254907"/>
              <a:ext cx="986971" cy="957942"/>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直角三角形 7"/>
            <p:cNvSpPr/>
            <p:nvPr/>
          </p:nvSpPr>
          <p:spPr>
            <a:xfrm flipH="1">
              <a:off x="580570" y="-240620"/>
              <a:ext cx="130629" cy="217668"/>
            </a:xfrm>
            <a:prstGeom prst="rtTriangl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9" name="文本框 8"/>
            <p:cNvSpPr txBox="1"/>
            <p:nvPr/>
          </p:nvSpPr>
          <p:spPr>
            <a:xfrm>
              <a:off x="711201" y="-329934"/>
              <a:ext cx="889000" cy="110799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6600" b="0" i="0" u="none" strike="noStrike" kern="1200" cap="none" spc="0" normalizeH="0" baseline="0" noProof="0" dirty="0" smtClean="0">
                  <a:ln>
                    <a:noFill/>
                  </a:ln>
                  <a:solidFill>
                    <a:prstClr val="white"/>
                  </a:solidFill>
                  <a:effectLst/>
                  <a:uLnTx/>
                  <a:uFillTx/>
                  <a:latin typeface="DFPLiHei-Bd" panose="020B0700000000000000" pitchFamily="34" charset="-120"/>
                  <a:ea typeface="DFPLiHei-Bd" panose="020B0700000000000000" pitchFamily="34" charset="-120"/>
                  <a:cs typeface="+mn-cs"/>
                </a:rPr>
                <a:t>七</a:t>
              </a:r>
              <a:endParaRPr kumimoji="0" lang="zh-CN" altLang="en-US" sz="6600" b="0" i="0" u="none" strike="noStrike" kern="1200" cap="none" spc="0" normalizeH="0" baseline="0" noProof="0" dirty="0">
                <a:ln>
                  <a:noFill/>
                </a:ln>
                <a:solidFill>
                  <a:prstClr val="white"/>
                </a:solidFill>
                <a:effectLst/>
                <a:uLnTx/>
                <a:uFillTx/>
                <a:latin typeface="DFPLiHei-Bd" panose="020B0700000000000000" pitchFamily="34" charset="-120"/>
                <a:ea typeface="DFPLiHei-Bd" panose="020B0700000000000000" pitchFamily="34" charset="-120"/>
                <a:cs typeface="+mn-cs"/>
              </a:endParaRPr>
            </a:p>
          </p:txBody>
        </p:sp>
      </p:grpSp>
      <p:sp>
        <p:nvSpPr>
          <p:cNvPr id="10" name="文本框 9"/>
          <p:cNvSpPr txBox="1"/>
          <p:nvPr/>
        </p:nvSpPr>
        <p:spPr>
          <a:xfrm>
            <a:off x="2296357" y="341545"/>
            <a:ext cx="2191626" cy="584775"/>
          </a:xfrm>
          <a:prstGeom prst="rect">
            <a:avLst/>
          </a:prstGeom>
          <a:noFill/>
        </p:spPr>
        <p:txBody>
          <a:bodyPr wrap="none" rtlCol="0">
            <a:spAutoFit/>
          </a:bodyPr>
          <a:lstStyle/>
          <a:p>
            <a:pPr lvl="0">
              <a:defRPr/>
            </a:pPr>
            <a:r>
              <a:rPr lang="zh-CN" altLang="en-US" sz="3200" b="1" dirty="0" smtClean="0">
                <a:solidFill>
                  <a:prstClr val="white"/>
                </a:solidFill>
                <a:latin typeface="微软雅黑" panose="020B0503020204020204" pitchFamily="34" charset="-122"/>
                <a:ea typeface="微软雅黑" panose="020B0503020204020204" pitchFamily="34" charset="-122"/>
              </a:rPr>
              <a:t>经 费 保 障</a:t>
            </a:r>
            <a:endParaRPr lang="zh-CN" altLang="en-US" sz="3200" b="1" dirty="0">
              <a:solidFill>
                <a:prstClr val="white"/>
              </a:solidFill>
              <a:latin typeface="微软雅黑" panose="020B0503020204020204" pitchFamily="34" charset="-122"/>
              <a:ea typeface="微软雅黑" panose="020B0503020204020204" pitchFamily="34" charset="-122"/>
            </a:endParaRPr>
          </a:p>
        </p:txBody>
      </p:sp>
      <p:grpSp>
        <p:nvGrpSpPr>
          <p:cNvPr id="11" name="组合 10"/>
          <p:cNvGrpSpPr/>
          <p:nvPr/>
        </p:nvGrpSpPr>
        <p:grpSpPr>
          <a:xfrm>
            <a:off x="498928" y="1441955"/>
            <a:ext cx="11241315" cy="1527358"/>
            <a:chOff x="500740" y="1332166"/>
            <a:chExt cx="11241315" cy="1527358"/>
          </a:xfrm>
        </p:grpSpPr>
        <p:sp>
          <p:nvSpPr>
            <p:cNvPr id="12" name="圆角矩形 11"/>
            <p:cNvSpPr/>
            <p:nvPr/>
          </p:nvSpPr>
          <p:spPr>
            <a:xfrm>
              <a:off x="827312" y="1332166"/>
              <a:ext cx="10914743" cy="1527358"/>
            </a:xfrm>
            <a:prstGeom prst="roundRect">
              <a:avLst>
                <a:gd name="adj" fmla="val 6769"/>
              </a:avLst>
            </a:prstGeom>
            <a:solidFill>
              <a:schemeClr val="accent4">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13" name="矩形 12"/>
            <p:cNvSpPr/>
            <p:nvPr/>
          </p:nvSpPr>
          <p:spPr>
            <a:xfrm>
              <a:off x="1538512" y="1530195"/>
              <a:ext cx="9753411" cy="1200329"/>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要建立稳健的公共文化投入保障机制，按照标准科学测算所需经费，将基本公共文化服务保障资金纳入财政预算，落实保障基本公共文化服务所需资金。</a:t>
              </a:r>
              <a:endParaRPr lang="zh-CN" altLang="en-US" sz="2400" kern="100" dirty="0" smtClean="0">
                <a:latin typeface="楷体" panose="02010609060101010101" pitchFamily="49" charset="-122"/>
                <a:ea typeface="楷体" panose="02010609060101010101" pitchFamily="49" charset="-122"/>
              </a:endParaRPr>
            </a:p>
          </p:txBody>
        </p:sp>
        <p:sp>
          <p:nvSpPr>
            <p:cNvPr id="14" name="椭圆 13"/>
            <p:cNvSpPr/>
            <p:nvPr/>
          </p:nvSpPr>
          <p:spPr>
            <a:xfrm>
              <a:off x="500740" y="1609619"/>
              <a:ext cx="711200" cy="711200"/>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1</a:t>
              </a:r>
              <a:endParaRPr lang="zh-CN" altLang="en-US" sz="4000" dirty="0">
                <a:solidFill>
                  <a:schemeClr val="tx1"/>
                </a:solidFill>
              </a:endParaRPr>
            </a:p>
          </p:txBody>
        </p:sp>
      </p:grpSp>
      <p:grpSp>
        <p:nvGrpSpPr>
          <p:cNvPr id="15" name="组合 14"/>
          <p:cNvGrpSpPr/>
          <p:nvPr/>
        </p:nvGrpSpPr>
        <p:grpSpPr>
          <a:xfrm>
            <a:off x="498928" y="3622002"/>
            <a:ext cx="11241315" cy="1527358"/>
            <a:chOff x="500740" y="1332166"/>
            <a:chExt cx="11241315" cy="1527358"/>
          </a:xfrm>
        </p:grpSpPr>
        <p:sp>
          <p:nvSpPr>
            <p:cNvPr id="16" name="圆角矩形 15"/>
            <p:cNvSpPr/>
            <p:nvPr/>
          </p:nvSpPr>
          <p:spPr>
            <a:xfrm>
              <a:off x="827312" y="1332166"/>
              <a:ext cx="10914743" cy="1527358"/>
            </a:xfrm>
            <a:prstGeom prst="roundRect">
              <a:avLst>
                <a:gd name="adj" fmla="val 6769"/>
              </a:avLst>
            </a:prstGeom>
            <a:solidFill>
              <a:schemeClr val="accent4">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17" name="矩形 16"/>
            <p:cNvSpPr/>
            <p:nvPr/>
          </p:nvSpPr>
          <p:spPr>
            <a:xfrm>
              <a:off x="1500317" y="1695295"/>
              <a:ext cx="9956800" cy="830997"/>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各公共文化机构要切实做好文化设备登记入账工作，将文化设备纳入到固定资产管理中，任何单位和个人不得挤占挪用文化运行经费和文化设备。</a:t>
              </a:r>
              <a:endParaRPr lang="zh-CN" altLang="en-US" sz="2400" kern="100" dirty="0" smtClean="0">
                <a:latin typeface="楷体" panose="02010609060101010101" pitchFamily="49" charset="-122"/>
                <a:ea typeface="楷体" panose="02010609060101010101" pitchFamily="49" charset="-122"/>
              </a:endParaRPr>
            </a:p>
          </p:txBody>
        </p:sp>
        <p:sp>
          <p:nvSpPr>
            <p:cNvPr id="18" name="椭圆 17"/>
            <p:cNvSpPr/>
            <p:nvPr/>
          </p:nvSpPr>
          <p:spPr>
            <a:xfrm>
              <a:off x="500740" y="1609619"/>
              <a:ext cx="711200" cy="711200"/>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2</a:t>
              </a:r>
              <a:endParaRPr lang="zh-CN" altLang="en-US" sz="4000" dirty="0">
                <a:solidFill>
                  <a:schemeClr val="tx1"/>
                </a:solidFill>
              </a:endParaRPr>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1000"/>
                                        <p:tgtEl>
                                          <p:spTgt spid="11"/>
                                        </p:tgtEl>
                                      </p:cBhvr>
                                    </p:animEffect>
                                    <p:anim calcmode="lin" valueType="num">
                                      <p:cBhvr>
                                        <p:cTn id="16" dur="1000" fill="hold"/>
                                        <p:tgtEl>
                                          <p:spTgt spid="11"/>
                                        </p:tgtEl>
                                        <p:attrNameLst>
                                          <p:attrName>ppt_x</p:attrName>
                                        </p:attrNameLst>
                                      </p:cBhvr>
                                      <p:tavLst>
                                        <p:tav tm="0">
                                          <p:val>
                                            <p:strVal val="#ppt_x"/>
                                          </p:val>
                                        </p:tav>
                                        <p:tav tm="100000">
                                          <p:val>
                                            <p:strVal val="#ppt_x"/>
                                          </p:val>
                                        </p:tav>
                                      </p:tavLst>
                                    </p:anim>
                                    <p:anim calcmode="lin" valueType="num">
                                      <p:cBhvr>
                                        <p:cTn id="17"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1000"/>
                                        <p:tgtEl>
                                          <p:spTgt spid="15"/>
                                        </p:tgtEl>
                                      </p:cBhvr>
                                    </p:animEffect>
                                    <p:anim calcmode="lin" valueType="num">
                                      <p:cBhvr>
                                        <p:cTn id="23" dur="1000" fill="hold"/>
                                        <p:tgtEl>
                                          <p:spTgt spid="15"/>
                                        </p:tgtEl>
                                        <p:attrNameLst>
                                          <p:attrName>ppt_x</p:attrName>
                                        </p:attrNameLst>
                                      </p:cBhvr>
                                      <p:tavLst>
                                        <p:tav tm="0">
                                          <p:val>
                                            <p:strVal val="#ppt_x"/>
                                          </p:val>
                                        </p:tav>
                                        <p:tav tm="100000">
                                          <p:val>
                                            <p:strVal val="#ppt_x"/>
                                          </p:val>
                                        </p:tav>
                                      </p:tavLst>
                                    </p:anim>
                                    <p:anim calcmode="lin" valueType="num">
                                      <p:cBhvr>
                                        <p:cTn id="24"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a:off x="0" y="-19050"/>
            <a:ext cx="12192000" cy="1107996"/>
            <a:chOff x="0" y="-329934"/>
            <a:chExt cx="12192000" cy="1107996"/>
          </a:xfrm>
        </p:grpSpPr>
        <p:sp>
          <p:nvSpPr>
            <p:cNvPr id="6" name="矩形 5"/>
            <p:cNvSpPr/>
            <p:nvPr/>
          </p:nvSpPr>
          <p:spPr>
            <a:xfrm>
              <a:off x="0" y="-19959"/>
              <a:ext cx="12192000" cy="720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7" name="矩形 6"/>
            <p:cNvSpPr/>
            <p:nvPr/>
          </p:nvSpPr>
          <p:spPr>
            <a:xfrm>
              <a:off x="711200" y="-254907"/>
              <a:ext cx="986971" cy="957942"/>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直角三角形 7"/>
            <p:cNvSpPr/>
            <p:nvPr/>
          </p:nvSpPr>
          <p:spPr>
            <a:xfrm flipH="1">
              <a:off x="580570" y="-240620"/>
              <a:ext cx="130629" cy="217668"/>
            </a:xfrm>
            <a:prstGeom prst="rtTriangle">
              <a:avLst/>
            </a:prstGeom>
            <a:solidFill>
              <a:schemeClr val="bg2">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9" name="文本框 8"/>
            <p:cNvSpPr txBox="1"/>
            <p:nvPr/>
          </p:nvSpPr>
          <p:spPr>
            <a:xfrm>
              <a:off x="711201" y="-329934"/>
              <a:ext cx="889000" cy="110799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6600" dirty="0">
                  <a:solidFill>
                    <a:prstClr val="white"/>
                  </a:solidFill>
                  <a:latin typeface="DFPLiHei-Bd" panose="020B0700000000000000" pitchFamily="34" charset="-120"/>
                  <a:ea typeface="DFPLiHei-Bd" panose="020B0700000000000000" pitchFamily="34" charset="-120"/>
                </a:rPr>
                <a:t>八</a:t>
              </a:r>
              <a:endParaRPr kumimoji="0" lang="zh-CN" altLang="en-US" sz="6600" b="0" i="0" u="none" strike="noStrike" kern="1200" cap="none" spc="0" normalizeH="0" baseline="0" noProof="0" dirty="0">
                <a:ln>
                  <a:noFill/>
                </a:ln>
                <a:solidFill>
                  <a:prstClr val="white"/>
                </a:solidFill>
                <a:effectLst/>
                <a:uLnTx/>
                <a:uFillTx/>
                <a:latin typeface="DFPLiHei-Bd" panose="020B0700000000000000" pitchFamily="34" charset="-120"/>
                <a:ea typeface="DFPLiHei-Bd" panose="020B0700000000000000" pitchFamily="34" charset="-120"/>
                <a:cs typeface="+mn-cs"/>
              </a:endParaRPr>
            </a:p>
          </p:txBody>
        </p:sp>
      </p:grpSp>
      <p:sp>
        <p:nvSpPr>
          <p:cNvPr id="10" name="文本框 9"/>
          <p:cNvSpPr txBox="1"/>
          <p:nvPr/>
        </p:nvSpPr>
        <p:spPr>
          <a:xfrm>
            <a:off x="2296357" y="341545"/>
            <a:ext cx="2191626" cy="584775"/>
          </a:xfrm>
          <a:prstGeom prst="rect">
            <a:avLst/>
          </a:prstGeom>
          <a:noFill/>
        </p:spPr>
        <p:txBody>
          <a:bodyPr wrap="none" rtlCol="0">
            <a:spAutoFit/>
          </a:bodyPr>
          <a:lstStyle/>
          <a:p>
            <a:pPr lvl="0">
              <a:defRPr/>
            </a:pPr>
            <a:r>
              <a:rPr lang="zh-CN" altLang="en-US" sz="3200" b="1" dirty="0" smtClean="0">
                <a:solidFill>
                  <a:prstClr val="white"/>
                </a:solidFill>
                <a:latin typeface="微软雅黑" panose="020B0503020204020204" pitchFamily="34" charset="-122"/>
                <a:ea typeface="微软雅黑" panose="020B0503020204020204" pitchFamily="34" charset="-122"/>
              </a:rPr>
              <a:t>监 督 考 核</a:t>
            </a:r>
            <a:endParaRPr lang="zh-CN" altLang="en-US" sz="3200" b="1" dirty="0">
              <a:solidFill>
                <a:prstClr val="white"/>
              </a:solidFill>
              <a:latin typeface="微软雅黑" panose="020B0503020204020204" pitchFamily="34" charset="-122"/>
              <a:ea typeface="微软雅黑" panose="020B0503020204020204" pitchFamily="34" charset="-122"/>
            </a:endParaRPr>
          </a:p>
        </p:txBody>
      </p:sp>
      <p:grpSp>
        <p:nvGrpSpPr>
          <p:cNvPr id="11" name="组合 10"/>
          <p:cNvGrpSpPr/>
          <p:nvPr/>
        </p:nvGrpSpPr>
        <p:grpSpPr>
          <a:xfrm>
            <a:off x="888936" y="1871775"/>
            <a:ext cx="10504489" cy="1374345"/>
            <a:chOff x="493710" y="1332166"/>
            <a:chExt cx="10504489" cy="1374345"/>
          </a:xfrm>
        </p:grpSpPr>
        <p:sp>
          <p:nvSpPr>
            <p:cNvPr id="12" name="圆角矩形 11"/>
            <p:cNvSpPr/>
            <p:nvPr/>
          </p:nvSpPr>
          <p:spPr>
            <a:xfrm>
              <a:off x="827313" y="1332166"/>
              <a:ext cx="10170886" cy="1374345"/>
            </a:xfrm>
            <a:prstGeom prst="roundRect">
              <a:avLst>
                <a:gd name="adj" fmla="val 6769"/>
              </a:avLst>
            </a:prstGeom>
            <a:solidFill>
              <a:schemeClr val="accent1">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13" name="矩形 12"/>
            <p:cNvSpPr/>
            <p:nvPr/>
          </p:nvSpPr>
          <p:spPr>
            <a:xfrm>
              <a:off x="1628175" y="1574640"/>
              <a:ext cx="8052309" cy="830997"/>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建立基层群众文化需求意见征询，通过设立公众意见箱、公开上级主管部门监督电话，自觉接受公众监督。</a:t>
              </a:r>
              <a:endParaRPr lang="zh-CN" altLang="en-US" sz="2400" kern="100" dirty="0" smtClean="0">
                <a:latin typeface="楷体" panose="02010609060101010101" pitchFamily="49" charset="-122"/>
                <a:ea typeface="楷体" panose="02010609060101010101" pitchFamily="49" charset="-122"/>
              </a:endParaRPr>
            </a:p>
          </p:txBody>
        </p:sp>
        <p:sp>
          <p:nvSpPr>
            <p:cNvPr id="14" name="椭圆 13"/>
            <p:cNvSpPr/>
            <p:nvPr/>
          </p:nvSpPr>
          <p:spPr>
            <a:xfrm>
              <a:off x="493710" y="1663738"/>
              <a:ext cx="711200" cy="71120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1</a:t>
              </a:r>
              <a:endParaRPr lang="zh-CN" altLang="en-US" sz="4000" dirty="0">
                <a:solidFill>
                  <a:schemeClr val="tx1"/>
                </a:solidFill>
              </a:endParaRPr>
            </a:p>
          </p:txBody>
        </p:sp>
      </p:grpSp>
      <p:grpSp>
        <p:nvGrpSpPr>
          <p:cNvPr id="15" name="组合 14"/>
          <p:cNvGrpSpPr/>
          <p:nvPr/>
        </p:nvGrpSpPr>
        <p:grpSpPr>
          <a:xfrm>
            <a:off x="888936" y="3852975"/>
            <a:ext cx="10504489" cy="1658825"/>
            <a:chOff x="493710" y="1332166"/>
            <a:chExt cx="10504489" cy="1658825"/>
          </a:xfrm>
        </p:grpSpPr>
        <p:sp>
          <p:nvSpPr>
            <p:cNvPr id="16" name="圆角矩形 15"/>
            <p:cNvSpPr/>
            <p:nvPr/>
          </p:nvSpPr>
          <p:spPr>
            <a:xfrm>
              <a:off x="827313" y="1332166"/>
              <a:ext cx="10170886" cy="1658825"/>
            </a:xfrm>
            <a:prstGeom prst="roundRect">
              <a:avLst>
                <a:gd name="adj" fmla="val 6769"/>
              </a:avLst>
            </a:prstGeom>
            <a:solidFill>
              <a:schemeClr val="accent1">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17" name="矩形 16"/>
            <p:cNvSpPr/>
            <p:nvPr/>
          </p:nvSpPr>
          <p:spPr>
            <a:xfrm>
              <a:off x="1628175" y="1561413"/>
              <a:ext cx="8569161" cy="1200329"/>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上一级公共文化服务机构要按照信访有关规定，对群众意见和投诉进行认真研究办理，及时回复，不断改进工作，提高服务质量。要做好保密工作，不得对投诉群众打击报复。</a:t>
              </a:r>
              <a:endParaRPr lang="zh-CN" altLang="en-US" sz="2400" kern="100" dirty="0" smtClean="0">
                <a:latin typeface="楷体" panose="02010609060101010101" pitchFamily="49" charset="-122"/>
                <a:ea typeface="楷体" panose="02010609060101010101" pitchFamily="49" charset="-122"/>
              </a:endParaRPr>
            </a:p>
          </p:txBody>
        </p:sp>
        <p:sp>
          <p:nvSpPr>
            <p:cNvPr id="18" name="椭圆 17"/>
            <p:cNvSpPr/>
            <p:nvPr/>
          </p:nvSpPr>
          <p:spPr>
            <a:xfrm>
              <a:off x="493710" y="1663738"/>
              <a:ext cx="711200" cy="71120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2</a:t>
              </a:r>
              <a:endParaRPr lang="zh-CN" altLang="en-US" sz="4000" dirty="0">
                <a:solidFill>
                  <a:schemeClr val="tx1"/>
                </a:solidFill>
              </a:endParaRPr>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1000"/>
                                        <p:tgtEl>
                                          <p:spTgt spid="11"/>
                                        </p:tgtEl>
                                      </p:cBhvr>
                                    </p:animEffect>
                                    <p:anim calcmode="lin" valueType="num">
                                      <p:cBhvr>
                                        <p:cTn id="16" dur="1000" fill="hold"/>
                                        <p:tgtEl>
                                          <p:spTgt spid="11"/>
                                        </p:tgtEl>
                                        <p:attrNameLst>
                                          <p:attrName>ppt_x</p:attrName>
                                        </p:attrNameLst>
                                      </p:cBhvr>
                                      <p:tavLst>
                                        <p:tav tm="0">
                                          <p:val>
                                            <p:strVal val="#ppt_x"/>
                                          </p:val>
                                        </p:tav>
                                        <p:tav tm="100000">
                                          <p:val>
                                            <p:strVal val="#ppt_x"/>
                                          </p:val>
                                        </p:tav>
                                      </p:tavLst>
                                    </p:anim>
                                    <p:anim calcmode="lin" valueType="num">
                                      <p:cBhvr>
                                        <p:cTn id="17"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1000"/>
                                        <p:tgtEl>
                                          <p:spTgt spid="15"/>
                                        </p:tgtEl>
                                      </p:cBhvr>
                                    </p:animEffect>
                                    <p:anim calcmode="lin" valueType="num">
                                      <p:cBhvr>
                                        <p:cTn id="23" dur="1000" fill="hold"/>
                                        <p:tgtEl>
                                          <p:spTgt spid="15"/>
                                        </p:tgtEl>
                                        <p:attrNameLst>
                                          <p:attrName>ppt_x</p:attrName>
                                        </p:attrNameLst>
                                      </p:cBhvr>
                                      <p:tavLst>
                                        <p:tav tm="0">
                                          <p:val>
                                            <p:strVal val="#ppt_x"/>
                                          </p:val>
                                        </p:tav>
                                        <p:tav tm="100000">
                                          <p:val>
                                            <p:strVal val="#ppt_x"/>
                                          </p:val>
                                        </p:tav>
                                      </p:tavLst>
                                    </p:anim>
                                    <p:anim calcmode="lin" valueType="num">
                                      <p:cBhvr>
                                        <p:cTn id="24"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a:off x="0" y="55977"/>
            <a:ext cx="12192000" cy="957942"/>
            <a:chOff x="0" y="-254907"/>
            <a:chExt cx="12192000" cy="957942"/>
          </a:xfrm>
        </p:grpSpPr>
        <p:sp>
          <p:nvSpPr>
            <p:cNvPr id="8" name="矩形 7"/>
            <p:cNvSpPr/>
            <p:nvPr/>
          </p:nvSpPr>
          <p:spPr>
            <a:xfrm>
              <a:off x="0" y="-9460"/>
              <a:ext cx="12192000" cy="712495"/>
            </a:xfrm>
            <a:prstGeom prst="rect">
              <a:avLst/>
            </a:prstGeom>
            <a:solidFill>
              <a:srgbClr val="B23D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9" name="矩形 8"/>
            <p:cNvSpPr/>
            <p:nvPr/>
          </p:nvSpPr>
          <p:spPr>
            <a:xfrm>
              <a:off x="711200" y="-254907"/>
              <a:ext cx="986971" cy="957942"/>
            </a:xfrm>
            <a:prstGeom prst="rect">
              <a:avLst/>
            </a:prstGeom>
            <a:solidFill>
              <a:srgbClr val="DF5D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0" name="直角三角形 9"/>
            <p:cNvSpPr/>
            <p:nvPr/>
          </p:nvSpPr>
          <p:spPr>
            <a:xfrm flipH="1">
              <a:off x="522514" y="-240621"/>
              <a:ext cx="188686" cy="231161"/>
            </a:xfrm>
            <a:prstGeom prst="rtTriangle">
              <a:avLst/>
            </a:prstGeom>
            <a:solidFill>
              <a:srgbClr val="7A250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1" name="文本框 10"/>
            <p:cNvSpPr txBox="1"/>
            <p:nvPr/>
          </p:nvSpPr>
          <p:spPr>
            <a:xfrm>
              <a:off x="723562" y="-150190"/>
              <a:ext cx="986971"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4800" b="0" i="0" u="none" strike="noStrike" kern="1200" cap="none" spc="0" normalizeH="0" baseline="0" noProof="0" dirty="0">
                  <a:ln>
                    <a:noFill/>
                  </a:ln>
                  <a:solidFill>
                    <a:prstClr val="white"/>
                  </a:solidFill>
                  <a:effectLst/>
                  <a:uLnTx/>
                  <a:uFillTx/>
                  <a:latin typeface="DFPLiHei-Bd" panose="020B0700000000000000" pitchFamily="34" charset="-120"/>
                  <a:ea typeface="DFPLiHei-Bd" panose="020B0700000000000000" pitchFamily="34" charset="-120"/>
                  <a:cs typeface="+mn-cs"/>
                </a:rPr>
                <a:t>一</a:t>
              </a:r>
              <a:endParaRPr kumimoji="0" lang="zh-CN" altLang="en-US" sz="4800" b="0" i="0" u="none" strike="noStrike" kern="1200" cap="none" spc="0" normalizeH="0" baseline="0" noProof="0" dirty="0">
                <a:ln>
                  <a:noFill/>
                </a:ln>
                <a:solidFill>
                  <a:prstClr val="white"/>
                </a:solidFill>
                <a:effectLst/>
                <a:uLnTx/>
                <a:uFillTx/>
                <a:latin typeface="DFPLiHei-Bd" panose="020B0700000000000000" pitchFamily="34" charset="-120"/>
                <a:ea typeface="DFPLiHei-Bd" panose="020B0700000000000000" pitchFamily="34" charset="-120"/>
                <a:cs typeface="+mn-cs"/>
              </a:endParaRPr>
            </a:p>
          </p:txBody>
        </p:sp>
      </p:grpSp>
      <p:sp>
        <p:nvSpPr>
          <p:cNvPr id="20" name="文本框 19"/>
          <p:cNvSpPr txBox="1"/>
          <p:nvPr/>
        </p:nvSpPr>
        <p:spPr>
          <a:xfrm>
            <a:off x="2218014" y="378549"/>
            <a:ext cx="1249060" cy="584775"/>
          </a:xfrm>
          <a:prstGeom prst="rect">
            <a:avLst/>
          </a:prstGeom>
          <a:noFill/>
        </p:spPr>
        <p:txBody>
          <a:bodyPr wrap="none" rtlCol="0">
            <a:spAutoFit/>
          </a:bodyPr>
          <a:lstStyle/>
          <a:p>
            <a:pPr lvl="0">
              <a:defRPr/>
            </a:pPr>
            <a:r>
              <a:rPr lang="zh-CN" altLang="en-US" sz="3200" b="1" dirty="0" smtClean="0">
                <a:solidFill>
                  <a:prstClr val="white"/>
                </a:solidFill>
                <a:latin typeface="微软雅黑" panose="020B0503020204020204" pitchFamily="34" charset="-122"/>
                <a:ea typeface="微软雅黑" panose="020B0503020204020204" pitchFamily="34" charset="-122"/>
              </a:rPr>
              <a:t>总  则</a:t>
            </a:r>
            <a:endParaRPr kumimoji="0" lang="zh-CN" altLang="en-US" sz="32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grpSp>
        <p:nvGrpSpPr>
          <p:cNvPr id="6" name="组合 5"/>
          <p:cNvGrpSpPr/>
          <p:nvPr/>
        </p:nvGrpSpPr>
        <p:grpSpPr>
          <a:xfrm>
            <a:off x="500740" y="1332166"/>
            <a:ext cx="11241315" cy="1527358"/>
            <a:chOff x="500740" y="1332166"/>
            <a:chExt cx="11241315" cy="1527358"/>
          </a:xfrm>
        </p:grpSpPr>
        <p:sp>
          <p:nvSpPr>
            <p:cNvPr id="51" name="圆角矩形 50"/>
            <p:cNvSpPr/>
            <p:nvPr/>
          </p:nvSpPr>
          <p:spPr>
            <a:xfrm>
              <a:off x="827312" y="1332166"/>
              <a:ext cx="10914743" cy="1527358"/>
            </a:xfrm>
            <a:prstGeom prst="roundRect">
              <a:avLst>
                <a:gd name="adj" fmla="val 6769"/>
              </a:avLst>
            </a:prstGeom>
            <a:solidFill>
              <a:schemeClr val="accent2">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2" name="矩形 1"/>
            <p:cNvSpPr/>
            <p:nvPr/>
          </p:nvSpPr>
          <p:spPr>
            <a:xfrm>
              <a:off x="1360901" y="1466653"/>
              <a:ext cx="10046039" cy="1200329"/>
            </a:xfrm>
            <a:prstGeom prst="rect">
              <a:avLst/>
            </a:prstGeom>
          </p:spPr>
          <p:txBody>
            <a:bodyPr wrap="square">
              <a:spAutoFit/>
            </a:bodyPr>
            <a:lstStyle/>
            <a:p>
              <a:pPr algn="just">
                <a:spcAft>
                  <a:spcPts val="0"/>
                </a:spcAft>
              </a:pPr>
              <a:r>
                <a:rPr lang="zh-CN" altLang="zh-CN" sz="2400" kern="100" dirty="0" smtClean="0">
                  <a:latin typeface="楷体" panose="02010609060101010101" pitchFamily="49" charset="-122"/>
                  <a:ea typeface="楷体" panose="02010609060101010101" pitchFamily="49" charset="-122"/>
                </a:rPr>
                <a:t>为</a:t>
              </a:r>
              <a:r>
                <a:rPr lang="zh-CN" altLang="zh-CN" sz="2400" kern="100" dirty="0">
                  <a:latin typeface="楷体" panose="02010609060101010101" pitchFamily="49" charset="-122"/>
                  <a:ea typeface="楷体" panose="02010609060101010101" pitchFamily="49" charset="-122"/>
                </a:rPr>
                <a:t>提高普陀区公共文化设施服务水平，规范服务内容和服务标准，保障群众基本文化权益，促进公共文化事业的繁荣和发展，根据相关规定，制定本规范</a:t>
              </a:r>
              <a:r>
                <a:rPr lang="zh-CN" altLang="zh-CN" sz="2400" kern="100" dirty="0" smtClean="0">
                  <a:latin typeface="楷体" panose="02010609060101010101" pitchFamily="49" charset="-122"/>
                  <a:ea typeface="楷体" panose="02010609060101010101" pitchFamily="49" charset="-122"/>
                </a:rPr>
                <a:t>。</a:t>
              </a:r>
              <a:endParaRPr lang="zh-CN" altLang="zh-CN" sz="2400" kern="100" dirty="0">
                <a:latin typeface="楷体" panose="02010609060101010101" pitchFamily="49" charset="-122"/>
                <a:ea typeface="楷体" panose="02010609060101010101" pitchFamily="49" charset="-122"/>
              </a:endParaRPr>
            </a:p>
          </p:txBody>
        </p:sp>
        <p:sp>
          <p:nvSpPr>
            <p:cNvPr id="4" name="椭圆 3"/>
            <p:cNvSpPr/>
            <p:nvPr/>
          </p:nvSpPr>
          <p:spPr>
            <a:xfrm>
              <a:off x="500740" y="1609619"/>
              <a:ext cx="711200" cy="71120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1</a:t>
              </a:r>
              <a:endParaRPr lang="zh-CN" altLang="en-US" sz="4000" dirty="0">
                <a:solidFill>
                  <a:schemeClr val="tx1"/>
                </a:solidFill>
              </a:endParaRPr>
            </a:p>
          </p:txBody>
        </p:sp>
      </p:grpSp>
      <p:grpSp>
        <p:nvGrpSpPr>
          <p:cNvPr id="7" name="组合 6"/>
          <p:cNvGrpSpPr/>
          <p:nvPr/>
        </p:nvGrpSpPr>
        <p:grpSpPr>
          <a:xfrm>
            <a:off x="500740" y="3160435"/>
            <a:ext cx="11241315" cy="1892017"/>
            <a:chOff x="500740" y="3160435"/>
            <a:chExt cx="11241315" cy="1892017"/>
          </a:xfrm>
        </p:grpSpPr>
        <p:sp>
          <p:nvSpPr>
            <p:cNvPr id="54" name="圆角矩形 53"/>
            <p:cNvSpPr/>
            <p:nvPr/>
          </p:nvSpPr>
          <p:spPr>
            <a:xfrm>
              <a:off x="827312" y="3160435"/>
              <a:ext cx="10914743" cy="1892017"/>
            </a:xfrm>
            <a:prstGeom prst="roundRect">
              <a:avLst>
                <a:gd name="adj" fmla="val 6769"/>
              </a:avLst>
            </a:prstGeom>
            <a:solidFill>
              <a:schemeClr val="accent2">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3" name="矩形 2"/>
            <p:cNvSpPr/>
            <p:nvPr/>
          </p:nvSpPr>
          <p:spPr>
            <a:xfrm>
              <a:off x="1494970" y="3322693"/>
              <a:ext cx="9868428" cy="1569660"/>
            </a:xfrm>
            <a:prstGeom prst="rect">
              <a:avLst/>
            </a:prstGeom>
          </p:spPr>
          <p:txBody>
            <a:bodyPr wrap="square">
              <a:spAutoFit/>
            </a:bodyPr>
            <a:lstStyle/>
            <a:p>
              <a:pPr algn="just">
                <a:spcAft>
                  <a:spcPts val="0"/>
                </a:spcAft>
              </a:pPr>
              <a:r>
                <a:rPr lang="zh-CN" altLang="zh-CN" sz="2400" kern="100" dirty="0" smtClean="0">
                  <a:latin typeface="楷体" panose="02010609060101010101" pitchFamily="49" charset="-122"/>
                  <a:ea typeface="楷体" panose="02010609060101010101" pitchFamily="49" charset="-122"/>
                </a:rPr>
                <a:t>本</a:t>
              </a:r>
              <a:r>
                <a:rPr lang="zh-CN" altLang="zh-CN" sz="2400" kern="100" dirty="0">
                  <a:latin typeface="楷体" panose="02010609060101010101" pitchFamily="49" charset="-122"/>
                  <a:ea typeface="楷体" panose="02010609060101010101" pitchFamily="49" charset="-122"/>
                </a:rPr>
                <a:t>规范中的公共文化设施是指由政府财政投资兴办的用以提供公共文化服务的区级公共文化服务机构（公共图书馆、公共博物馆、公共美术馆、公共文化馆等）和街道镇级公共文化服务机构（社区文化活动中心、居村综合文化活动室（中心）），以下统称为公共文化设施。</a:t>
              </a:r>
              <a:endParaRPr lang="zh-CN" altLang="zh-CN" sz="2400" kern="100" dirty="0">
                <a:latin typeface="楷体" panose="02010609060101010101" pitchFamily="49" charset="-122"/>
                <a:ea typeface="楷体" panose="02010609060101010101" pitchFamily="49" charset="-122"/>
              </a:endParaRPr>
            </a:p>
          </p:txBody>
        </p:sp>
        <p:sp>
          <p:nvSpPr>
            <p:cNvPr id="56" name="椭圆 55"/>
            <p:cNvSpPr/>
            <p:nvPr/>
          </p:nvSpPr>
          <p:spPr>
            <a:xfrm>
              <a:off x="500740" y="3645167"/>
              <a:ext cx="711200" cy="71120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2</a:t>
              </a:r>
              <a:endParaRPr lang="zh-CN" altLang="en-US" sz="4000" dirty="0">
                <a:solidFill>
                  <a:schemeClr val="tx1"/>
                </a:solidFill>
              </a:endParaRPr>
            </a:p>
          </p:txBody>
        </p:sp>
      </p:grpSp>
      <p:grpSp>
        <p:nvGrpSpPr>
          <p:cNvPr id="13" name="组合 12"/>
          <p:cNvGrpSpPr/>
          <p:nvPr/>
        </p:nvGrpSpPr>
        <p:grpSpPr>
          <a:xfrm>
            <a:off x="500740" y="5416311"/>
            <a:ext cx="11241317" cy="1114402"/>
            <a:chOff x="500740" y="5416311"/>
            <a:chExt cx="11241317" cy="1114402"/>
          </a:xfrm>
        </p:grpSpPr>
        <p:sp>
          <p:nvSpPr>
            <p:cNvPr id="55" name="圆角矩形 54"/>
            <p:cNvSpPr/>
            <p:nvPr/>
          </p:nvSpPr>
          <p:spPr>
            <a:xfrm>
              <a:off x="827314" y="5416311"/>
              <a:ext cx="10914743" cy="1114402"/>
            </a:xfrm>
            <a:prstGeom prst="roundRect">
              <a:avLst>
                <a:gd name="adj" fmla="val 6769"/>
              </a:avLst>
            </a:prstGeom>
            <a:solidFill>
              <a:schemeClr val="accent2">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53" name="矩形 52"/>
            <p:cNvSpPr/>
            <p:nvPr/>
          </p:nvSpPr>
          <p:spPr>
            <a:xfrm>
              <a:off x="1480456" y="5530130"/>
              <a:ext cx="9868428" cy="830997"/>
            </a:xfrm>
            <a:prstGeom prst="rect">
              <a:avLst/>
            </a:prstGeom>
          </p:spPr>
          <p:txBody>
            <a:bodyPr wrap="square">
              <a:spAutoFit/>
            </a:bodyPr>
            <a:lstStyle/>
            <a:p>
              <a:pPr algn="just">
                <a:spcAft>
                  <a:spcPts val="0"/>
                </a:spcAft>
              </a:pPr>
              <a:r>
                <a:rPr lang="zh-CN" altLang="zh-CN" sz="2400" kern="100" dirty="0" smtClean="0">
                  <a:latin typeface="楷体" panose="02010609060101010101" pitchFamily="49" charset="-122"/>
                  <a:ea typeface="楷体" panose="02010609060101010101" pitchFamily="49" charset="-122"/>
                </a:rPr>
                <a:t>本</a:t>
              </a:r>
              <a:r>
                <a:rPr lang="zh-CN" altLang="zh-CN" sz="2400" kern="100" dirty="0">
                  <a:latin typeface="楷体" panose="02010609060101010101" pitchFamily="49" charset="-122"/>
                  <a:ea typeface="楷体" panose="02010609060101010101" pitchFamily="49" charset="-122"/>
                </a:rPr>
                <a:t>规范为基本服务标准，提倡和鼓励各单位结合群众实际需求，增加相应的服务内容。</a:t>
              </a:r>
              <a:endParaRPr lang="zh-CN" altLang="zh-CN" sz="2400" kern="100" dirty="0">
                <a:latin typeface="楷体" panose="02010609060101010101" pitchFamily="49" charset="-122"/>
                <a:ea typeface="楷体" panose="02010609060101010101" pitchFamily="49" charset="-122"/>
              </a:endParaRPr>
            </a:p>
          </p:txBody>
        </p:sp>
        <p:sp>
          <p:nvSpPr>
            <p:cNvPr id="57" name="椭圆 56"/>
            <p:cNvSpPr/>
            <p:nvPr/>
          </p:nvSpPr>
          <p:spPr>
            <a:xfrm>
              <a:off x="500740" y="5559856"/>
              <a:ext cx="711200" cy="71120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3</a:t>
              </a:r>
              <a:endParaRPr lang="zh-CN" altLang="en-US" sz="4000" dirty="0">
                <a:solidFill>
                  <a:schemeClr val="tx1"/>
                </a:solidFill>
              </a:endParaRPr>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fade">
                                      <p:cBhvr>
                                        <p:cTn id="26" dur="1000"/>
                                        <p:tgtEl>
                                          <p:spTgt spid="13"/>
                                        </p:tgtEl>
                                      </p:cBhvr>
                                    </p:animEffect>
                                    <p:anim calcmode="lin" valueType="num">
                                      <p:cBhvr>
                                        <p:cTn id="27" dur="1000" fill="hold"/>
                                        <p:tgtEl>
                                          <p:spTgt spid="13"/>
                                        </p:tgtEl>
                                        <p:attrNameLst>
                                          <p:attrName>ppt_x</p:attrName>
                                        </p:attrNameLst>
                                      </p:cBhvr>
                                      <p:tavLst>
                                        <p:tav tm="0">
                                          <p:val>
                                            <p:strVal val="#ppt_x"/>
                                          </p:val>
                                        </p:tav>
                                        <p:tav tm="100000">
                                          <p:val>
                                            <p:strVal val="#ppt_x"/>
                                          </p:val>
                                        </p:tav>
                                      </p:tavLst>
                                    </p:anim>
                                    <p:anim calcmode="lin" valueType="num">
                                      <p:cBhvr>
                                        <p:cTn id="28"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 name="组合 101"/>
          <p:cNvGrpSpPr/>
          <p:nvPr/>
        </p:nvGrpSpPr>
        <p:grpSpPr>
          <a:xfrm>
            <a:off x="0" y="-19050"/>
            <a:ext cx="12192000" cy="1107996"/>
            <a:chOff x="0" y="-329934"/>
            <a:chExt cx="12192000" cy="1107996"/>
          </a:xfrm>
        </p:grpSpPr>
        <p:sp>
          <p:nvSpPr>
            <p:cNvPr id="103" name="矩形 102"/>
            <p:cNvSpPr/>
            <p:nvPr/>
          </p:nvSpPr>
          <p:spPr>
            <a:xfrm>
              <a:off x="0" y="-18984"/>
              <a:ext cx="12192000" cy="720000"/>
            </a:xfrm>
            <a:prstGeom prst="rect">
              <a:avLst/>
            </a:prstGeom>
            <a:solidFill>
              <a:srgbClr val="4465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04" name="矩形 103"/>
            <p:cNvSpPr/>
            <p:nvPr/>
          </p:nvSpPr>
          <p:spPr>
            <a:xfrm>
              <a:off x="711200" y="-254907"/>
              <a:ext cx="986971" cy="957942"/>
            </a:xfrm>
            <a:prstGeom prst="rect">
              <a:avLst/>
            </a:prstGeom>
            <a:solidFill>
              <a:srgbClr val="5C87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05" name="直角三角形 104"/>
            <p:cNvSpPr/>
            <p:nvPr/>
          </p:nvSpPr>
          <p:spPr>
            <a:xfrm flipH="1">
              <a:off x="585330" y="-240620"/>
              <a:ext cx="125870" cy="219618"/>
            </a:xfrm>
            <a:prstGeom prst="rtTriangle">
              <a:avLst/>
            </a:prstGeom>
            <a:solidFill>
              <a:srgbClr val="3047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06" name="文本框 105"/>
            <p:cNvSpPr txBox="1"/>
            <p:nvPr/>
          </p:nvSpPr>
          <p:spPr>
            <a:xfrm>
              <a:off x="686476" y="-329934"/>
              <a:ext cx="910549" cy="110799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6600" b="0" i="0" u="none" strike="noStrike" kern="1200" cap="none" spc="0" normalizeH="0" baseline="0" noProof="0" dirty="0">
                  <a:ln>
                    <a:noFill/>
                  </a:ln>
                  <a:solidFill>
                    <a:prstClr val="white"/>
                  </a:solidFill>
                  <a:effectLst/>
                  <a:uLnTx/>
                  <a:uFillTx/>
                  <a:latin typeface="DFPLiHei-Bd" panose="020B0700000000000000" pitchFamily="34" charset="-120"/>
                  <a:ea typeface="DFPLiHei-Bd" panose="020B0700000000000000" pitchFamily="34" charset="-120"/>
                  <a:cs typeface="+mn-cs"/>
                </a:rPr>
                <a:t>二</a:t>
              </a:r>
              <a:endParaRPr kumimoji="0" lang="zh-CN" altLang="en-US" sz="6600" b="0" i="0" u="none" strike="noStrike" kern="1200" cap="none" spc="0" normalizeH="0" baseline="0" noProof="0" dirty="0">
                <a:ln>
                  <a:noFill/>
                </a:ln>
                <a:solidFill>
                  <a:prstClr val="white"/>
                </a:solidFill>
                <a:effectLst/>
                <a:uLnTx/>
                <a:uFillTx/>
                <a:latin typeface="DFPLiHei-Bd" panose="020B0700000000000000" pitchFamily="34" charset="-120"/>
                <a:ea typeface="DFPLiHei-Bd" panose="020B0700000000000000" pitchFamily="34" charset="-120"/>
                <a:cs typeface="+mn-cs"/>
              </a:endParaRPr>
            </a:p>
          </p:txBody>
        </p:sp>
      </p:grpSp>
      <p:sp>
        <p:nvSpPr>
          <p:cNvPr id="107" name="文本框 106"/>
          <p:cNvSpPr txBox="1"/>
          <p:nvPr/>
        </p:nvSpPr>
        <p:spPr>
          <a:xfrm>
            <a:off x="2283501" y="354450"/>
            <a:ext cx="1249060" cy="584775"/>
          </a:xfrm>
          <a:prstGeom prst="rect">
            <a:avLst/>
          </a:prstGeom>
          <a:noFill/>
        </p:spPr>
        <p:txBody>
          <a:bodyPr wrap="none" rtlCol="0">
            <a:spAutoFit/>
          </a:bodyPr>
          <a:lstStyle/>
          <a:p>
            <a:pPr lvl="0">
              <a:defRPr/>
            </a:pPr>
            <a:r>
              <a:rPr lang="zh-CN" altLang="en-US" sz="3200" b="1" dirty="0" smtClean="0">
                <a:solidFill>
                  <a:prstClr val="white"/>
                </a:solidFill>
                <a:latin typeface="微软雅黑" panose="020B0503020204020204" pitchFamily="34" charset="-122"/>
                <a:ea typeface="微软雅黑" panose="020B0503020204020204" pitchFamily="34" charset="-122"/>
              </a:rPr>
              <a:t>宗  旨</a:t>
            </a:r>
            <a:endParaRPr kumimoji="0" lang="zh-CN" altLang="en-US" sz="32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grpSp>
        <p:nvGrpSpPr>
          <p:cNvPr id="52" name="组合 51"/>
          <p:cNvGrpSpPr/>
          <p:nvPr/>
        </p:nvGrpSpPr>
        <p:grpSpPr>
          <a:xfrm>
            <a:off x="460828" y="1332166"/>
            <a:ext cx="11241315" cy="1527358"/>
            <a:chOff x="500740" y="1332166"/>
            <a:chExt cx="11241315" cy="1527358"/>
          </a:xfrm>
        </p:grpSpPr>
        <p:sp>
          <p:nvSpPr>
            <p:cNvPr id="53" name="圆角矩形 52"/>
            <p:cNvSpPr/>
            <p:nvPr/>
          </p:nvSpPr>
          <p:spPr>
            <a:xfrm>
              <a:off x="827312" y="1332166"/>
              <a:ext cx="10914743" cy="1527358"/>
            </a:xfrm>
            <a:prstGeom prst="roundRect">
              <a:avLst>
                <a:gd name="adj" fmla="val 6769"/>
              </a:avLst>
            </a:prstGeom>
            <a:solidFill>
              <a:schemeClr val="accent1">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54" name="矩形 53"/>
            <p:cNvSpPr/>
            <p:nvPr/>
          </p:nvSpPr>
          <p:spPr>
            <a:xfrm>
              <a:off x="1360901" y="1466653"/>
              <a:ext cx="10046039" cy="1200329"/>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各公共文化设施是提供公共文化服务的场所，是党和政府重要的思想宣传阵地，要坚持社会主义先进文化的前进方向，以社会主义核心价值体系为指引，加强建设和管理。</a:t>
              </a:r>
              <a:endParaRPr lang="zh-CN" altLang="en-US" sz="2400" kern="100" dirty="0" smtClean="0">
                <a:latin typeface="楷体" panose="02010609060101010101" pitchFamily="49" charset="-122"/>
                <a:ea typeface="楷体" panose="02010609060101010101" pitchFamily="49" charset="-122"/>
              </a:endParaRPr>
            </a:p>
          </p:txBody>
        </p:sp>
        <p:sp>
          <p:nvSpPr>
            <p:cNvPr id="55" name="椭圆 54"/>
            <p:cNvSpPr/>
            <p:nvPr/>
          </p:nvSpPr>
          <p:spPr>
            <a:xfrm>
              <a:off x="500740" y="1609619"/>
              <a:ext cx="711200" cy="711200"/>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1</a:t>
              </a:r>
              <a:endParaRPr lang="zh-CN" altLang="en-US" sz="4000" dirty="0">
                <a:solidFill>
                  <a:schemeClr val="tx1"/>
                </a:solidFill>
              </a:endParaRPr>
            </a:p>
          </p:txBody>
        </p:sp>
      </p:grpSp>
      <p:grpSp>
        <p:nvGrpSpPr>
          <p:cNvPr id="61" name="组合 60"/>
          <p:cNvGrpSpPr/>
          <p:nvPr/>
        </p:nvGrpSpPr>
        <p:grpSpPr>
          <a:xfrm>
            <a:off x="460828" y="3035379"/>
            <a:ext cx="11241315" cy="1527358"/>
            <a:chOff x="500740" y="1332166"/>
            <a:chExt cx="11241315" cy="1527358"/>
          </a:xfrm>
        </p:grpSpPr>
        <p:sp>
          <p:nvSpPr>
            <p:cNvPr id="62" name="圆角矩形 61"/>
            <p:cNvSpPr/>
            <p:nvPr/>
          </p:nvSpPr>
          <p:spPr>
            <a:xfrm>
              <a:off x="827312" y="1332166"/>
              <a:ext cx="10914743" cy="1527358"/>
            </a:xfrm>
            <a:prstGeom prst="roundRect">
              <a:avLst>
                <a:gd name="adj" fmla="val 6769"/>
              </a:avLst>
            </a:prstGeom>
            <a:solidFill>
              <a:schemeClr val="accent1">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63" name="矩形 62"/>
            <p:cNvSpPr/>
            <p:nvPr/>
          </p:nvSpPr>
          <p:spPr>
            <a:xfrm>
              <a:off x="1360901" y="1466653"/>
              <a:ext cx="10046039" cy="1200329"/>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坚持政府主导、以人为本、运行有效、服务至上、普惠全民、机会均等的原则。为市民提供基本的、公益的、均等的、便利的文化服务，保障群众的基本文化权益。</a:t>
              </a:r>
              <a:endParaRPr lang="zh-CN" altLang="en-US" sz="2400" kern="100" dirty="0" smtClean="0">
                <a:latin typeface="楷体" panose="02010609060101010101" pitchFamily="49" charset="-122"/>
                <a:ea typeface="楷体" panose="02010609060101010101" pitchFamily="49" charset="-122"/>
              </a:endParaRPr>
            </a:p>
          </p:txBody>
        </p:sp>
        <p:sp>
          <p:nvSpPr>
            <p:cNvPr id="64" name="椭圆 63"/>
            <p:cNvSpPr/>
            <p:nvPr/>
          </p:nvSpPr>
          <p:spPr>
            <a:xfrm>
              <a:off x="500740" y="1609619"/>
              <a:ext cx="711200" cy="711200"/>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2</a:t>
              </a:r>
              <a:endParaRPr lang="zh-CN" altLang="en-US" sz="4000" dirty="0">
                <a:solidFill>
                  <a:schemeClr val="tx1"/>
                </a:solidFill>
              </a:endParaRPr>
            </a:p>
          </p:txBody>
        </p:sp>
      </p:grpSp>
      <p:grpSp>
        <p:nvGrpSpPr>
          <p:cNvPr id="65" name="组合 64"/>
          <p:cNvGrpSpPr/>
          <p:nvPr/>
        </p:nvGrpSpPr>
        <p:grpSpPr>
          <a:xfrm>
            <a:off x="460828" y="4755280"/>
            <a:ext cx="11270344" cy="810907"/>
            <a:chOff x="471711" y="1332166"/>
            <a:chExt cx="11270344" cy="810907"/>
          </a:xfrm>
        </p:grpSpPr>
        <p:sp>
          <p:nvSpPr>
            <p:cNvPr id="67" name="圆角矩形 66"/>
            <p:cNvSpPr/>
            <p:nvPr/>
          </p:nvSpPr>
          <p:spPr>
            <a:xfrm>
              <a:off x="827312" y="1332166"/>
              <a:ext cx="10914743" cy="810907"/>
            </a:xfrm>
            <a:prstGeom prst="roundRect">
              <a:avLst>
                <a:gd name="adj" fmla="val 6769"/>
              </a:avLst>
            </a:prstGeom>
            <a:solidFill>
              <a:schemeClr val="accent1">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69" name="矩形 68"/>
            <p:cNvSpPr/>
            <p:nvPr/>
          </p:nvSpPr>
          <p:spPr>
            <a:xfrm>
              <a:off x="1360901" y="1466653"/>
              <a:ext cx="10046039" cy="461665"/>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各公共文化设施服务的对象为全体市民。</a:t>
              </a:r>
              <a:endParaRPr lang="zh-CN" altLang="en-US" sz="2400" kern="100" dirty="0" smtClean="0">
                <a:latin typeface="楷体" panose="02010609060101010101" pitchFamily="49" charset="-122"/>
                <a:ea typeface="楷体" panose="02010609060101010101" pitchFamily="49" charset="-122"/>
              </a:endParaRPr>
            </a:p>
          </p:txBody>
        </p:sp>
        <p:sp>
          <p:nvSpPr>
            <p:cNvPr id="72" name="椭圆 71"/>
            <p:cNvSpPr/>
            <p:nvPr/>
          </p:nvSpPr>
          <p:spPr>
            <a:xfrm>
              <a:off x="471711" y="1364922"/>
              <a:ext cx="711200" cy="711200"/>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3</a:t>
              </a:r>
              <a:endParaRPr lang="zh-CN" altLang="en-US" sz="4000" dirty="0">
                <a:solidFill>
                  <a:schemeClr val="tx1"/>
                </a:solidFill>
              </a:endParaRPr>
            </a:p>
          </p:txBody>
        </p:sp>
      </p:grpSp>
      <p:grpSp>
        <p:nvGrpSpPr>
          <p:cNvPr id="73" name="组合 72"/>
          <p:cNvGrpSpPr/>
          <p:nvPr/>
        </p:nvGrpSpPr>
        <p:grpSpPr>
          <a:xfrm>
            <a:off x="460828" y="5833925"/>
            <a:ext cx="11270344" cy="810907"/>
            <a:chOff x="471711" y="1332166"/>
            <a:chExt cx="11270344" cy="810907"/>
          </a:xfrm>
        </p:grpSpPr>
        <p:sp>
          <p:nvSpPr>
            <p:cNvPr id="75" name="圆角矩形 74"/>
            <p:cNvSpPr/>
            <p:nvPr/>
          </p:nvSpPr>
          <p:spPr>
            <a:xfrm>
              <a:off x="827312" y="1332166"/>
              <a:ext cx="10914743" cy="810907"/>
            </a:xfrm>
            <a:prstGeom prst="roundRect">
              <a:avLst>
                <a:gd name="adj" fmla="val 6769"/>
              </a:avLst>
            </a:prstGeom>
            <a:solidFill>
              <a:schemeClr val="accent1">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84" name="矩形 83"/>
            <p:cNvSpPr/>
            <p:nvPr/>
          </p:nvSpPr>
          <p:spPr>
            <a:xfrm>
              <a:off x="1360901" y="1466653"/>
              <a:ext cx="10046039" cy="461665"/>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各公共文化设施应免费向公众开放，其基本文化服务项目实行免费服务。</a:t>
              </a:r>
              <a:endParaRPr lang="zh-CN" altLang="en-US" sz="2400" kern="100" dirty="0" smtClean="0">
                <a:latin typeface="楷体" panose="02010609060101010101" pitchFamily="49" charset="-122"/>
                <a:ea typeface="楷体" panose="02010609060101010101" pitchFamily="49" charset="-122"/>
              </a:endParaRPr>
            </a:p>
          </p:txBody>
        </p:sp>
        <p:sp>
          <p:nvSpPr>
            <p:cNvPr id="85" name="椭圆 84"/>
            <p:cNvSpPr/>
            <p:nvPr/>
          </p:nvSpPr>
          <p:spPr>
            <a:xfrm>
              <a:off x="471711" y="1364922"/>
              <a:ext cx="711200" cy="711200"/>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4</a:t>
              </a:r>
              <a:endParaRPr lang="zh-CN" altLang="en-US" sz="4000" dirty="0">
                <a:solidFill>
                  <a:schemeClr val="tx1"/>
                </a:solidFill>
              </a:endParaRPr>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2"/>
                                        </p:tgtEl>
                                        <p:attrNameLst>
                                          <p:attrName>style.visibility</p:attrName>
                                        </p:attrNameLst>
                                      </p:cBhvr>
                                      <p:to>
                                        <p:strVal val="visible"/>
                                      </p:to>
                                    </p:set>
                                    <p:animEffect transition="in" filter="fade">
                                      <p:cBhvr>
                                        <p:cTn id="7" dur="500"/>
                                        <p:tgtEl>
                                          <p:spTgt spid="10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7"/>
                                        </p:tgtEl>
                                        <p:attrNameLst>
                                          <p:attrName>style.visibility</p:attrName>
                                        </p:attrNameLst>
                                      </p:cBhvr>
                                      <p:to>
                                        <p:strVal val="visible"/>
                                      </p:to>
                                    </p:set>
                                    <p:animEffect transition="in" filter="fade">
                                      <p:cBhvr>
                                        <p:cTn id="10" dur="500"/>
                                        <p:tgtEl>
                                          <p:spTgt spid="107"/>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52"/>
                                        </p:tgtEl>
                                        <p:attrNameLst>
                                          <p:attrName>style.visibility</p:attrName>
                                        </p:attrNameLst>
                                      </p:cBhvr>
                                      <p:to>
                                        <p:strVal val="visible"/>
                                      </p:to>
                                    </p:set>
                                    <p:animEffect transition="in" filter="fade">
                                      <p:cBhvr>
                                        <p:cTn id="15" dur="1000"/>
                                        <p:tgtEl>
                                          <p:spTgt spid="52"/>
                                        </p:tgtEl>
                                      </p:cBhvr>
                                    </p:animEffect>
                                    <p:anim calcmode="lin" valueType="num">
                                      <p:cBhvr>
                                        <p:cTn id="16" dur="1000" fill="hold"/>
                                        <p:tgtEl>
                                          <p:spTgt spid="52"/>
                                        </p:tgtEl>
                                        <p:attrNameLst>
                                          <p:attrName>ppt_x</p:attrName>
                                        </p:attrNameLst>
                                      </p:cBhvr>
                                      <p:tavLst>
                                        <p:tav tm="0">
                                          <p:val>
                                            <p:strVal val="#ppt_x"/>
                                          </p:val>
                                        </p:tav>
                                        <p:tav tm="100000">
                                          <p:val>
                                            <p:strVal val="#ppt_x"/>
                                          </p:val>
                                        </p:tav>
                                      </p:tavLst>
                                    </p:anim>
                                    <p:anim calcmode="lin" valueType="num">
                                      <p:cBhvr>
                                        <p:cTn id="17" dur="1000" fill="hold"/>
                                        <p:tgtEl>
                                          <p:spTgt spid="52"/>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61"/>
                                        </p:tgtEl>
                                        <p:attrNameLst>
                                          <p:attrName>style.visibility</p:attrName>
                                        </p:attrNameLst>
                                      </p:cBhvr>
                                      <p:to>
                                        <p:strVal val="visible"/>
                                      </p:to>
                                    </p:set>
                                    <p:animEffect transition="in" filter="fade">
                                      <p:cBhvr>
                                        <p:cTn id="22" dur="1000"/>
                                        <p:tgtEl>
                                          <p:spTgt spid="61"/>
                                        </p:tgtEl>
                                      </p:cBhvr>
                                    </p:animEffect>
                                    <p:anim calcmode="lin" valueType="num">
                                      <p:cBhvr>
                                        <p:cTn id="23" dur="1000" fill="hold"/>
                                        <p:tgtEl>
                                          <p:spTgt spid="61"/>
                                        </p:tgtEl>
                                        <p:attrNameLst>
                                          <p:attrName>ppt_x</p:attrName>
                                        </p:attrNameLst>
                                      </p:cBhvr>
                                      <p:tavLst>
                                        <p:tav tm="0">
                                          <p:val>
                                            <p:strVal val="#ppt_x"/>
                                          </p:val>
                                        </p:tav>
                                        <p:tav tm="100000">
                                          <p:val>
                                            <p:strVal val="#ppt_x"/>
                                          </p:val>
                                        </p:tav>
                                      </p:tavLst>
                                    </p:anim>
                                    <p:anim calcmode="lin" valueType="num">
                                      <p:cBhvr>
                                        <p:cTn id="24" dur="1000" fill="hold"/>
                                        <p:tgtEl>
                                          <p:spTgt spid="61"/>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65"/>
                                        </p:tgtEl>
                                        <p:attrNameLst>
                                          <p:attrName>style.visibility</p:attrName>
                                        </p:attrNameLst>
                                      </p:cBhvr>
                                      <p:to>
                                        <p:strVal val="visible"/>
                                      </p:to>
                                    </p:set>
                                    <p:animEffect transition="in" filter="fade">
                                      <p:cBhvr>
                                        <p:cTn id="29" dur="1000"/>
                                        <p:tgtEl>
                                          <p:spTgt spid="65"/>
                                        </p:tgtEl>
                                      </p:cBhvr>
                                    </p:animEffect>
                                    <p:anim calcmode="lin" valueType="num">
                                      <p:cBhvr>
                                        <p:cTn id="30" dur="1000" fill="hold"/>
                                        <p:tgtEl>
                                          <p:spTgt spid="65"/>
                                        </p:tgtEl>
                                        <p:attrNameLst>
                                          <p:attrName>ppt_x</p:attrName>
                                        </p:attrNameLst>
                                      </p:cBhvr>
                                      <p:tavLst>
                                        <p:tav tm="0">
                                          <p:val>
                                            <p:strVal val="#ppt_x"/>
                                          </p:val>
                                        </p:tav>
                                        <p:tav tm="100000">
                                          <p:val>
                                            <p:strVal val="#ppt_x"/>
                                          </p:val>
                                        </p:tav>
                                      </p:tavLst>
                                    </p:anim>
                                    <p:anim calcmode="lin" valueType="num">
                                      <p:cBhvr>
                                        <p:cTn id="31" dur="1000" fill="hold"/>
                                        <p:tgtEl>
                                          <p:spTgt spid="65"/>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73"/>
                                        </p:tgtEl>
                                        <p:attrNameLst>
                                          <p:attrName>style.visibility</p:attrName>
                                        </p:attrNameLst>
                                      </p:cBhvr>
                                      <p:to>
                                        <p:strVal val="visible"/>
                                      </p:to>
                                    </p:set>
                                    <p:animEffect transition="in" filter="fade">
                                      <p:cBhvr>
                                        <p:cTn id="36" dur="1000"/>
                                        <p:tgtEl>
                                          <p:spTgt spid="73"/>
                                        </p:tgtEl>
                                      </p:cBhvr>
                                    </p:animEffect>
                                    <p:anim calcmode="lin" valueType="num">
                                      <p:cBhvr>
                                        <p:cTn id="37" dur="1000" fill="hold"/>
                                        <p:tgtEl>
                                          <p:spTgt spid="73"/>
                                        </p:tgtEl>
                                        <p:attrNameLst>
                                          <p:attrName>ppt_x</p:attrName>
                                        </p:attrNameLst>
                                      </p:cBhvr>
                                      <p:tavLst>
                                        <p:tav tm="0">
                                          <p:val>
                                            <p:strVal val="#ppt_x"/>
                                          </p:val>
                                        </p:tav>
                                        <p:tav tm="100000">
                                          <p:val>
                                            <p:strVal val="#ppt_x"/>
                                          </p:val>
                                        </p:tav>
                                      </p:tavLst>
                                    </p:anim>
                                    <p:anim calcmode="lin" valueType="num">
                                      <p:cBhvr>
                                        <p:cTn id="38" dur="1000" fill="hold"/>
                                        <p:tgtEl>
                                          <p:spTgt spid="7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0" y="-19050"/>
            <a:ext cx="12192000" cy="1107996"/>
            <a:chOff x="0" y="-19050"/>
            <a:chExt cx="12192000" cy="1107996"/>
          </a:xfrm>
        </p:grpSpPr>
        <p:sp>
          <p:nvSpPr>
            <p:cNvPr id="29" name="矩形 28"/>
            <p:cNvSpPr/>
            <p:nvPr/>
          </p:nvSpPr>
          <p:spPr>
            <a:xfrm>
              <a:off x="0" y="277280"/>
              <a:ext cx="12192000" cy="720000"/>
            </a:xfrm>
            <a:prstGeom prst="rect">
              <a:avLst/>
            </a:prstGeom>
            <a:solidFill>
              <a:srgbClr val="AF76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0" name="矩形 29"/>
            <p:cNvSpPr/>
            <p:nvPr/>
          </p:nvSpPr>
          <p:spPr>
            <a:xfrm>
              <a:off x="711200" y="55977"/>
              <a:ext cx="986971" cy="957942"/>
            </a:xfrm>
            <a:prstGeom prst="rect">
              <a:avLst/>
            </a:prstGeom>
            <a:solidFill>
              <a:srgbClr val="E0A7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2" name="直角三角形 31"/>
            <p:cNvSpPr/>
            <p:nvPr/>
          </p:nvSpPr>
          <p:spPr>
            <a:xfrm flipH="1">
              <a:off x="580570" y="70263"/>
              <a:ext cx="130629" cy="207017"/>
            </a:xfrm>
            <a:prstGeom prst="rtTriangle">
              <a:avLst/>
            </a:prstGeom>
            <a:solidFill>
              <a:srgbClr val="6847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3" name="文本框 32"/>
            <p:cNvSpPr txBox="1"/>
            <p:nvPr/>
          </p:nvSpPr>
          <p:spPr>
            <a:xfrm>
              <a:off x="711200" y="-19050"/>
              <a:ext cx="1208497" cy="110799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6600" b="0" i="0" u="none" strike="noStrike" kern="1200" cap="none" spc="0" normalizeH="0" baseline="0" noProof="0" dirty="0" smtClean="0">
                  <a:ln>
                    <a:noFill/>
                  </a:ln>
                  <a:solidFill>
                    <a:prstClr val="white"/>
                  </a:solidFill>
                  <a:effectLst/>
                  <a:uLnTx/>
                  <a:uFillTx/>
                  <a:latin typeface="DFPLiHei-Bd" panose="020B0700000000000000" pitchFamily="34" charset="-120"/>
                  <a:ea typeface="DFPLiHei-Bd" panose="020B0700000000000000" pitchFamily="34" charset="-120"/>
                  <a:cs typeface="+mn-cs"/>
                </a:rPr>
                <a:t>三</a:t>
              </a:r>
              <a:endParaRPr kumimoji="0" lang="zh-CN" altLang="en-US" sz="6600" b="0" i="0" u="none" strike="noStrike" kern="1200" cap="none" spc="0" normalizeH="0" baseline="0" noProof="0" dirty="0">
                <a:ln>
                  <a:noFill/>
                </a:ln>
                <a:solidFill>
                  <a:prstClr val="white"/>
                </a:solidFill>
                <a:effectLst/>
                <a:uLnTx/>
                <a:uFillTx/>
                <a:latin typeface="DFPLiHei-Bd" panose="020B0700000000000000" pitchFamily="34" charset="-120"/>
                <a:ea typeface="DFPLiHei-Bd" panose="020B0700000000000000" pitchFamily="34" charset="-120"/>
                <a:cs typeface="+mn-cs"/>
              </a:endParaRPr>
            </a:p>
          </p:txBody>
        </p:sp>
        <p:sp>
          <p:nvSpPr>
            <p:cNvPr id="34" name="文本框 33"/>
            <p:cNvSpPr txBox="1"/>
            <p:nvPr/>
          </p:nvSpPr>
          <p:spPr>
            <a:xfrm>
              <a:off x="2135600" y="359246"/>
              <a:ext cx="2191626" cy="584775"/>
            </a:xfrm>
            <a:prstGeom prst="rect">
              <a:avLst/>
            </a:prstGeom>
            <a:noFill/>
          </p:spPr>
          <p:txBody>
            <a:bodyPr wrap="none" rtlCol="0">
              <a:spAutoFit/>
            </a:bodyPr>
            <a:lstStyle/>
            <a:p>
              <a:pPr lvl="0">
                <a:defRPr/>
              </a:pPr>
              <a:r>
                <a:rPr lang="zh-CN" altLang="en-US" sz="3200" b="1" dirty="0" smtClean="0">
                  <a:solidFill>
                    <a:prstClr val="white"/>
                  </a:solidFill>
                  <a:latin typeface="微软雅黑" panose="020B0503020204020204" pitchFamily="34" charset="-122"/>
                  <a:ea typeface="微软雅黑" panose="020B0503020204020204" pitchFamily="34" charset="-122"/>
                </a:rPr>
                <a:t>服 务 内 容</a:t>
              </a:r>
              <a:endParaRPr kumimoji="0" lang="zh-CN" altLang="en-US" sz="32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grpSp>
      <p:grpSp>
        <p:nvGrpSpPr>
          <p:cNvPr id="11" name="组合 10"/>
          <p:cNvGrpSpPr/>
          <p:nvPr/>
        </p:nvGrpSpPr>
        <p:grpSpPr>
          <a:xfrm>
            <a:off x="460828" y="1353055"/>
            <a:ext cx="11241315" cy="1527358"/>
            <a:chOff x="500740" y="1332166"/>
            <a:chExt cx="11241315" cy="1527358"/>
          </a:xfrm>
        </p:grpSpPr>
        <p:sp>
          <p:nvSpPr>
            <p:cNvPr id="12" name="圆角矩形 11"/>
            <p:cNvSpPr/>
            <p:nvPr/>
          </p:nvSpPr>
          <p:spPr>
            <a:xfrm>
              <a:off x="827312" y="1332166"/>
              <a:ext cx="10914743" cy="1527358"/>
            </a:xfrm>
            <a:prstGeom prst="roundRect">
              <a:avLst>
                <a:gd name="adj" fmla="val 6769"/>
              </a:avLst>
            </a:prstGeom>
            <a:solidFill>
              <a:schemeClr val="accent4">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13" name="矩形 12"/>
            <p:cNvSpPr/>
            <p:nvPr/>
          </p:nvSpPr>
          <p:spPr>
            <a:xfrm>
              <a:off x="1259301" y="1481167"/>
              <a:ext cx="10381154" cy="1200329"/>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各公共文化设施提供的基本公共文化服务项目和内容包括：阅读服务、观赏电影、文化鉴赏和文化活动、艺术教育、数字文化服务、设施开放等基本服务，满足老年人、妇女、未成年人、残疾人等各类群体的基本文化需求。</a:t>
              </a:r>
              <a:endParaRPr lang="zh-CN" altLang="en-US" sz="2400" kern="100" dirty="0" smtClean="0">
                <a:latin typeface="楷体" panose="02010609060101010101" pitchFamily="49" charset="-122"/>
                <a:ea typeface="楷体" panose="02010609060101010101" pitchFamily="49" charset="-122"/>
              </a:endParaRPr>
            </a:p>
          </p:txBody>
        </p:sp>
        <p:sp>
          <p:nvSpPr>
            <p:cNvPr id="14" name="椭圆 13"/>
            <p:cNvSpPr/>
            <p:nvPr/>
          </p:nvSpPr>
          <p:spPr>
            <a:xfrm>
              <a:off x="500740" y="1609619"/>
              <a:ext cx="711200" cy="711200"/>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1</a:t>
              </a:r>
              <a:endParaRPr lang="zh-CN" altLang="en-US" sz="4000" dirty="0">
                <a:solidFill>
                  <a:schemeClr val="tx1"/>
                </a:solidFill>
              </a:endParaRPr>
            </a:p>
          </p:txBody>
        </p:sp>
      </p:grpSp>
      <p:grpSp>
        <p:nvGrpSpPr>
          <p:cNvPr id="15" name="组合 14"/>
          <p:cNvGrpSpPr/>
          <p:nvPr/>
        </p:nvGrpSpPr>
        <p:grpSpPr>
          <a:xfrm>
            <a:off x="460828" y="3106364"/>
            <a:ext cx="11241315" cy="988653"/>
            <a:chOff x="500740" y="1476189"/>
            <a:chExt cx="11241315" cy="988653"/>
          </a:xfrm>
        </p:grpSpPr>
        <p:sp>
          <p:nvSpPr>
            <p:cNvPr id="16" name="圆角矩形 15"/>
            <p:cNvSpPr/>
            <p:nvPr/>
          </p:nvSpPr>
          <p:spPr>
            <a:xfrm>
              <a:off x="827312" y="1476189"/>
              <a:ext cx="10914743" cy="988653"/>
            </a:xfrm>
            <a:prstGeom prst="roundRect">
              <a:avLst>
                <a:gd name="adj" fmla="val 6769"/>
              </a:avLst>
            </a:prstGeom>
            <a:solidFill>
              <a:schemeClr val="accent4">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17" name="矩形 16"/>
            <p:cNvSpPr/>
            <p:nvPr/>
          </p:nvSpPr>
          <p:spPr>
            <a:xfrm>
              <a:off x="1288330" y="1553737"/>
              <a:ext cx="10381154" cy="830997"/>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公共图书馆配备图书、报刊和电子书刊，并免费提供借阅服务。采取总分馆制等方式，实现市、区县、街道乡镇公共图书馆资源共享和一卡通服务。</a:t>
              </a:r>
              <a:endParaRPr lang="zh-CN" altLang="en-US" sz="2400" kern="100" dirty="0" smtClean="0">
                <a:latin typeface="楷体" panose="02010609060101010101" pitchFamily="49" charset="-122"/>
                <a:ea typeface="楷体" panose="02010609060101010101" pitchFamily="49" charset="-122"/>
              </a:endParaRPr>
            </a:p>
          </p:txBody>
        </p:sp>
        <p:sp>
          <p:nvSpPr>
            <p:cNvPr id="18" name="椭圆 17"/>
            <p:cNvSpPr/>
            <p:nvPr/>
          </p:nvSpPr>
          <p:spPr>
            <a:xfrm>
              <a:off x="500740" y="1609619"/>
              <a:ext cx="711200" cy="711200"/>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2</a:t>
              </a:r>
              <a:endParaRPr lang="zh-CN" altLang="en-US" sz="4000" dirty="0">
                <a:solidFill>
                  <a:schemeClr val="tx1"/>
                </a:solidFill>
              </a:endParaRPr>
            </a:p>
          </p:txBody>
        </p:sp>
      </p:grpSp>
      <p:grpSp>
        <p:nvGrpSpPr>
          <p:cNvPr id="19" name="组合 18"/>
          <p:cNvGrpSpPr/>
          <p:nvPr/>
        </p:nvGrpSpPr>
        <p:grpSpPr>
          <a:xfrm>
            <a:off x="460828" y="4320968"/>
            <a:ext cx="11241315" cy="730290"/>
            <a:chOff x="500740" y="1449962"/>
            <a:chExt cx="11241315" cy="730290"/>
          </a:xfrm>
        </p:grpSpPr>
        <p:sp>
          <p:nvSpPr>
            <p:cNvPr id="20" name="圆角矩形 19"/>
            <p:cNvSpPr/>
            <p:nvPr/>
          </p:nvSpPr>
          <p:spPr>
            <a:xfrm>
              <a:off x="827312" y="1476190"/>
              <a:ext cx="10914743" cy="704062"/>
            </a:xfrm>
            <a:prstGeom prst="roundRect">
              <a:avLst>
                <a:gd name="adj" fmla="val 6769"/>
              </a:avLst>
            </a:prstGeom>
            <a:solidFill>
              <a:schemeClr val="accent4">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21" name="矩形 20"/>
            <p:cNvSpPr/>
            <p:nvPr/>
          </p:nvSpPr>
          <p:spPr>
            <a:xfrm>
              <a:off x="1288330" y="1579569"/>
              <a:ext cx="10381154" cy="461665"/>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公共图书馆和有条件的基层综合文化设施配备盲文书籍或有声图书。</a:t>
              </a:r>
              <a:endParaRPr lang="zh-CN" altLang="en-US" sz="2400" kern="100" dirty="0" smtClean="0">
                <a:latin typeface="楷体" panose="02010609060101010101" pitchFamily="49" charset="-122"/>
                <a:ea typeface="楷体" panose="02010609060101010101" pitchFamily="49" charset="-122"/>
              </a:endParaRPr>
            </a:p>
          </p:txBody>
        </p:sp>
        <p:sp>
          <p:nvSpPr>
            <p:cNvPr id="22" name="椭圆 21"/>
            <p:cNvSpPr/>
            <p:nvPr/>
          </p:nvSpPr>
          <p:spPr>
            <a:xfrm>
              <a:off x="500740" y="1449962"/>
              <a:ext cx="711200" cy="711200"/>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3</a:t>
              </a:r>
              <a:endParaRPr lang="zh-CN" altLang="en-US" sz="4000" dirty="0">
                <a:solidFill>
                  <a:schemeClr val="tx1"/>
                </a:solidFill>
              </a:endParaRPr>
            </a:p>
          </p:txBody>
        </p:sp>
      </p:grpSp>
      <p:grpSp>
        <p:nvGrpSpPr>
          <p:cNvPr id="23" name="组合 22"/>
          <p:cNvGrpSpPr/>
          <p:nvPr/>
        </p:nvGrpSpPr>
        <p:grpSpPr>
          <a:xfrm>
            <a:off x="460828" y="5277209"/>
            <a:ext cx="11241315" cy="988653"/>
            <a:chOff x="500740" y="1476189"/>
            <a:chExt cx="11241315" cy="988653"/>
          </a:xfrm>
        </p:grpSpPr>
        <p:sp>
          <p:nvSpPr>
            <p:cNvPr id="24" name="圆角矩形 23"/>
            <p:cNvSpPr/>
            <p:nvPr/>
          </p:nvSpPr>
          <p:spPr>
            <a:xfrm>
              <a:off x="827312" y="1476189"/>
              <a:ext cx="10914743" cy="988653"/>
            </a:xfrm>
            <a:prstGeom prst="roundRect">
              <a:avLst>
                <a:gd name="adj" fmla="val 6769"/>
              </a:avLst>
            </a:prstGeom>
            <a:solidFill>
              <a:schemeClr val="accent4">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25" name="矩形 24"/>
            <p:cNvSpPr/>
            <p:nvPr/>
          </p:nvSpPr>
          <p:spPr>
            <a:xfrm>
              <a:off x="1288330" y="1553737"/>
              <a:ext cx="10381154" cy="830997"/>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依托文化服务机构为全区居民每年提供公益性数字电影放映服务。为中小学生提供爱国主义教育影片。为残障人士提供无障碍电影放映服务。</a:t>
              </a:r>
              <a:endParaRPr lang="zh-CN" altLang="en-US" sz="2400" kern="100" dirty="0" smtClean="0">
                <a:latin typeface="楷体" panose="02010609060101010101" pitchFamily="49" charset="-122"/>
                <a:ea typeface="楷体" panose="02010609060101010101" pitchFamily="49" charset="-122"/>
              </a:endParaRPr>
            </a:p>
          </p:txBody>
        </p:sp>
        <p:sp>
          <p:nvSpPr>
            <p:cNvPr id="26" name="椭圆 25"/>
            <p:cNvSpPr/>
            <p:nvPr/>
          </p:nvSpPr>
          <p:spPr>
            <a:xfrm>
              <a:off x="500740" y="1609619"/>
              <a:ext cx="711200" cy="711200"/>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4</a:t>
              </a:r>
              <a:endParaRPr lang="zh-CN" altLang="en-US" sz="4000" dirty="0">
                <a:solidFill>
                  <a:schemeClr val="tx1"/>
                </a:solidFill>
              </a:endParaRPr>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fade">
                                      <p:cBhvr>
                                        <p:cTn id="19" dur="1000"/>
                                        <p:tgtEl>
                                          <p:spTgt spid="15"/>
                                        </p:tgtEl>
                                      </p:cBhvr>
                                    </p:animEffect>
                                    <p:anim calcmode="lin" valueType="num">
                                      <p:cBhvr>
                                        <p:cTn id="20" dur="1000" fill="hold"/>
                                        <p:tgtEl>
                                          <p:spTgt spid="15"/>
                                        </p:tgtEl>
                                        <p:attrNameLst>
                                          <p:attrName>ppt_x</p:attrName>
                                        </p:attrNameLst>
                                      </p:cBhvr>
                                      <p:tavLst>
                                        <p:tav tm="0">
                                          <p:val>
                                            <p:strVal val="#ppt_x"/>
                                          </p:val>
                                        </p:tav>
                                        <p:tav tm="100000">
                                          <p:val>
                                            <p:strVal val="#ppt_x"/>
                                          </p:val>
                                        </p:tav>
                                      </p:tavLst>
                                    </p:anim>
                                    <p:anim calcmode="lin" valueType="num">
                                      <p:cBhvr>
                                        <p:cTn id="21"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fade">
                                      <p:cBhvr>
                                        <p:cTn id="26" dur="1000"/>
                                        <p:tgtEl>
                                          <p:spTgt spid="19"/>
                                        </p:tgtEl>
                                      </p:cBhvr>
                                    </p:animEffect>
                                    <p:anim calcmode="lin" valueType="num">
                                      <p:cBhvr>
                                        <p:cTn id="27" dur="1000" fill="hold"/>
                                        <p:tgtEl>
                                          <p:spTgt spid="19"/>
                                        </p:tgtEl>
                                        <p:attrNameLst>
                                          <p:attrName>ppt_x</p:attrName>
                                        </p:attrNameLst>
                                      </p:cBhvr>
                                      <p:tavLst>
                                        <p:tav tm="0">
                                          <p:val>
                                            <p:strVal val="#ppt_x"/>
                                          </p:val>
                                        </p:tav>
                                        <p:tav tm="100000">
                                          <p:val>
                                            <p:strVal val="#ppt_x"/>
                                          </p:val>
                                        </p:tav>
                                      </p:tavLst>
                                    </p:anim>
                                    <p:anim calcmode="lin" valueType="num">
                                      <p:cBhvr>
                                        <p:cTn id="28"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23"/>
                                        </p:tgtEl>
                                        <p:attrNameLst>
                                          <p:attrName>style.visibility</p:attrName>
                                        </p:attrNameLst>
                                      </p:cBhvr>
                                      <p:to>
                                        <p:strVal val="visible"/>
                                      </p:to>
                                    </p:set>
                                    <p:animEffect transition="in" filter="fade">
                                      <p:cBhvr>
                                        <p:cTn id="33" dur="1000"/>
                                        <p:tgtEl>
                                          <p:spTgt spid="23"/>
                                        </p:tgtEl>
                                      </p:cBhvr>
                                    </p:animEffect>
                                    <p:anim calcmode="lin" valueType="num">
                                      <p:cBhvr>
                                        <p:cTn id="34" dur="1000" fill="hold"/>
                                        <p:tgtEl>
                                          <p:spTgt spid="23"/>
                                        </p:tgtEl>
                                        <p:attrNameLst>
                                          <p:attrName>ppt_x</p:attrName>
                                        </p:attrNameLst>
                                      </p:cBhvr>
                                      <p:tavLst>
                                        <p:tav tm="0">
                                          <p:val>
                                            <p:strVal val="#ppt_x"/>
                                          </p:val>
                                        </p:tav>
                                        <p:tav tm="100000">
                                          <p:val>
                                            <p:strVal val="#ppt_x"/>
                                          </p:val>
                                        </p:tav>
                                      </p:tavLst>
                                    </p:anim>
                                    <p:anim calcmode="lin" valueType="num">
                                      <p:cBhvr>
                                        <p:cTn id="35"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0" y="-19050"/>
            <a:ext cx="12192000" cy="1107996"/>
            <a:chOff x="0" y="-19050"/>
            <a:chExt cx="12192000" cy="1107996"/>
          </a:xfrm>
        </p:grpSpPr>
        <p:sp>
          <p:nvSpPr>
            <p:cNvPr id="29" name="矩形 28"/>
            <p:cNvSpPr/>
            <p:nvPr/>
          </p:nvSpPr>
          <p:spPr>
            <a:xfrm>
              <a:off x="0" y="277280"/>
              <a:ext cx="12192000" cy="720000"/>
            </a:xfrm>
            <a:prstGeom prst="rect">
              <a:avLst/>
            </a:prstGeom>
            <a:solidFill>
              <a:srgbClr val="AF76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0" name="矩形 29"/>
            <p:cNvSpPr/>
            <p:nvPr/>
          </p:nvSpPr>
          <p:spPr>
            <a:xfrm>
              <a:off x="711200" y="55977"/>
              <a:ext cx="986971" cy="957942"/>
            </a:xfrm>
            <a:prstGeom prst="rect">
              <a:avLst/>
            </a:prstGeom>
            <a:solidFill>
              <a:srgbClr val="E0A7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2" name="直角三角形 31"/>
            <p:cNvSpPr/>
            <p:nvPr/>
          </p:nvSpPr>
          <p:spPr>
            <a:xfrm flipH="1">
              <a:off x="580570" y="70263"/>
              <a:ext cx="130629" cy="207017"/>
            </a:xfrm>
            <a:prstGeom prst="rtTriangle">
              <a:avLst/>
            </a:prstGeom>
            <a:solidFill>
              <a:srgbClr val="6847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3" name="文本框 32"/>
            <p:cNvSpPr txBox="1"/>
            <p:nvPr/>
          </p:nvSpPr>
          <p:spPr>
            <a:xfrm>
              <a:off x="711200" y="-19050"/>
              <a:ext cx="1208497" cy="110799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6600" b="0" i="0" u="none" strike="noStrike" kern="1200" cap="none" spc="0" normalizeH="0" baseline="0" noProof="0" dirty="0" smtClean="0">
                  <a:ln>
                    <a:noFill/>
                  </a:ln>
                  <a:solidFill>
                    <a:prstClr val="white"/>
                  </a:solidFill>
                  <a:effectLst/>
                  <a:uLnTx/>
                  <a:uFillTx/>
                  <a:latin typeface="DFPLiHei-Bd" panose="020B0700000000000000" pitchFamily="34" charset="-120"/>
                  <a:ea typeface="DFPLiHei-Bd" panose="020B0700000000000000" pitchFamily="34" charset="-120"/>
                  <a:cs typeface="+mn-cs"/>
                </a:rPr>
                <a:t>三</a:t>
              </a:r>
              <a:endParaRPr kumimoji="0" lang="zh-CN" altLang="en-US" sz="6600" b="0" i="0" u="none" strike="noStrike" kern="1200" cap="none" spc="0" normalizeH="0" baseline="0" noProof="0" dirty="0">
                <a:ln>
                  <a:noFill/>
                </a:ln>
                <a:solidFill>
                  <a:prstClr val="white"/>
                </a:solidFill>
                <a:effectLst/>
                <a:uLnTx/>
                <a:uFillTx/>
                <a:latin typeface="DFPLiHei-Bd" panose="020B0700000000000000" pitchFamily="34" charset="-120"/>
                <a:ea typeface="DFPLiHei-Bd" panose="020B0700000000000000" pitchFamily="34" charset="-120"/>
                <a:cs typeface="+mn-cs"/>
              </a:endParaRPr>
            </a:p>
          </p:txBody>
        </p:sp>
        <p:sp>
          <p:nvSpPr>
            <p:cNvPr id="34" name="文本框 33"/>
            <p:cNvSpPr txBox="1"/>
            <p:nvPr/>
          </p:nvSpPr>
          <p:spPr>
            <a:xfrm>
              <a:off x="2135600" y="359246"/>
              <a:ext cx="2191626" cy="584775"/>
            </a:xfrm>
            <a:prstGeom prst="rect">
              <a:avLst/>
            </a:prstGeom>
            <a:noFill/>
          </p:spPr>
          <p:txBody>
            <a:bodyPr wrap="none" rtlCol="0">
              <a:spAutoFit/>
            </a:bodyPr>
            <a:lstStyle/>
            <a:p>
              <a:pPr lvl="0">
                <a:defRPr/>
              </a:pPr>
              <a:r>
                <a:rPr lang="zh-CN" altLang="en-US" sz="3200" b="1" dirty="0" smtClean="0">
                  <a:solidFill>
                    <a:prstClr val="white"/>
                  </a:solidFill>
                  <a:latin typeface="微软雅黑" panose="020B0503020204020204" pitchFamily="34" charset="-122"/>
                  <a:ea typeface="微软雅黑" panose="020B0503020204020204" pitchFamily="34" charset="-122"/>
                </a:rPr>
                <a:t>服 务 内 容</a:t>
              </a:r>
              <a:endParaRPr kumimoji="0" lang="zh-CN" altLang="en-US" sz="32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grpSp>
      <p:grpSp>
        <p:nvGrpSpPr>
          <p:cNvPr id="11" name="组合 10"/>
          <p:cNvGrpSpPr/>
          <p:nvPr/>
        </p:nvGrpSpPr>
        <p:grpSpPr>
          <a:xfrm>
            <a:off x="460828" y="1353055"/>
            <a:ext cx="11241315" cy="1048419"/>
            <a:chOff x="500740" y="1332166"/>
            <a:chExt cx="11241315" cy="1048419"/>
          </a:xfrm>
        </p:grpSpPr>
        <p:sp>
          <p:nvSpPr>
            <p:cNvPr id="12" name="圆角矩形 11"/>
            <p:cNvSpPr/>
            <p:nvPr/>
          </p:nvSpPr>
          <p:spPr>
            <a:xfrm>
              <a:off x="827312" y="1332166"/>
              <a:ext cx="10914743" cy="1048419"/>
            </a:xfrm>
            <a:prstGeom prst="roundRect">
              <a:avLst>
                <a:gd name="adj" fmla="val 6769"/>
              </a:avLst>
            </a:prstGeom>
            <a:solidFill>
              <a:schemeClr val="accent4">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13" name="矩形 12"/>
            <p:cNvSpPr/>
            <p:nvPr/>
          </p:nvSpPr>
          <p:spPr>
            <a:xfrm>
              <a:off x="1259301" y="1452139"/>
              <a:ext cx="10381154" cy="830997"/>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区级文化服务机构为社区配送文化指导员社区辅导，配送文艺演出、市民讲座、展览、讲演等公共文化服务项目和活动。</a:t>
              </a:r>
              <a:endParaRPr lang="zh-CN" altLang="en-US" sz="2400" kern="100" dirty="0" smtClean="0">
                <a:latin typeface="楷体" panose="02010609060101010101" pitchFamily="49" charset="-122"/>
                <a:ea typeface="楷体" panose="02010609060101010101" pitchFamily="49" charset="-122"/>
              </a:endParaRPr>
            </a:p>
          </p:txBody>
        </p:sp>
        <p:sp>
          <p:nvSpPr>
            <p:cNvPr id="14" name="椭圆 13"/>
            <p:cNvSpPr/>
            <p:nvPr/>
          </p:nvSpPr>
          <p:spPr>
            <a:xfrm>
              <a:off x="500740" y="1435445"/>
              <a:ext cx="711200" cy="711200"/>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5</a:t>
              </a:r>
              <a:endParaRPr lang="zh-CN" altLang="en-US" sz="4000" dirty="0">
                <a:solidFill>
                  <a:schemeClr val="tx1"/>
                </a:solidFill>
              </a:endParaRPr>
            </a:p>
          </p:txBody>
        </p:sp>
      </p:grpSp>
      <p:grpSp>
        <p:nvGrpSpPr>
          <p:cNvPr id="15" name="组合 14"/>
          <p:cNvGrpSpPr/>
          <p:nvPr/>
        </p:nvGrpSpPr>
        <p:grpSpPr>
          <a:xfrm>
            <a:off x="460828" y="2568502"/>
            <a:ext cx="11241315" cy="1390476"/>
            <a:chOff x="500740" y="1389105"/>
            <a:chExt cx="11241315" cy="1390476"/>
          </a:xfrm>
        </p:grpSpPr>
        <p:sp>
          <p:nvSpPr>
            <p:cNvPr id="16" name="圆角矩形 15"/>
            <p:cNvSpPr/>
            <p:nvPr/>
          </p:nvSpPr>
          <p:spPr>
            <a:xfrm>
              <a:off x="827312" y="1389105"/>
              <a:ext cx="10914743" cy="1390476"/>
            </a:xfrm>
            <a:prstGeom prst="roundRect">
              <a:avLst>
                <a:gd name="adj" fmla="val 6769"/>
              </a:avLst>
            </a:prstGeom>
            <a:solidFill>
              <a:schemeClr val="accent4">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17" name="矩形 16"/>
            <p:cNvSpPr/>
            <p:nvPr/>
          </p:nvSpPr>
          <p:spPr>
            <a:xfrm>
              <a:off x="1244597" y="1481030"/>
              <a:ext cx="10381154" cy="1200329"/>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街道、镇社区文化活动中心每年根据实际情况向居村综合文化活动室（中心）配送一定数量的文化服务。统筹利用居村综合文化活动室（中心）、广场、公园、健身步道等公共空间，方便居民就近参加各类文体活动。</a:t>
              </a:r>
              <a:endParaRPr lang="zh-CN" altLang="en-US" sz="2400" kern="100" dirty="0" smtClean="0">
                <a:latin typeface="楷体" panose="02010609060101010101" pitchFamily="49" charset="-122"/>
                <a:ea typeface="楷体" panose="02010609060101010101" pitchFamily="49" charset="-122"/>
              </a:endParaRPr>
            </a:p>
          </p:txBody>
        </p:sp>
        <p:sp>
          <p:nvSpPr>
            <p:cNvPr id="18" name="椭圆 17"/>
            <p:cNvSpPr/>
            <p:nvPr/>
          </p:nvSpPr>
          <p:spPr>
            <a:xfrm>
              <a:off x="500740" y="1667675"/>
              <a:ext cx="711200" cy="711200"/>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6</a:t>
              </a:r>
              <a:endParaRPr lang="zh-CN" altLang="en-US" sz="4000" dirty="0">
                <a:solidFill>
                  <a:schemeClr val="tx1"/>
                </a:solidFill>
              </a:endParaRPr>
            </a:p>
          </p:txBody>
        </p:sp>
      </p:grpSp>
      <p:grpSp>
        <p:nvGrpSpPr>
          <p:cNvPr id="19" name="组合 18"/>
          <p:cNvGrpSpPr/>
          <p:nvPr/>
        </p:nvGrpSpPr>
        <p:grpSpPr>
          <a:xfrm>
            <a:off x="460828" y="4126006"/>
            <a:ext cx="11241315" cy="984176"/>
            <a:chOff x="500740" y="1310416"/>
            <a:chExt cx="11241315" cy="984176"/>
          </a:xfrm>
        </p:grpSpPr>
        <p:sp>
          <p:nvSpPr>
            <p:cNvPr id="20" name="圆角矩形 19"/>
            <p:cNvSpPr/>
            <p:nvPr/>
          </p:nvSpPr>
          <p:spPr>
            <a:xfrm>
              <a:off x="827312" y="1310416"/>
              <a:ext cx="10914743" cy="984176"/>
            </a:xfrm>
            <a:prstGeom prst="roundRect">
              <a:avLst>
                <a:gd name="adj" fmla="val 6769"/>
              </a:avLst>
            </a:prstGeom>
            <a:solidFill>
              <a:schemeClr val="accent4">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21" name="矩形 20"/>
            <p:cNvSpPr/>
            <p:nvPr/>
          </p:nvSpPr>
          <p:spPr>
            <a:xfrm>
              <a:off x="1288330" y="1393430"/>
              <a:ext cx="10381154" cy="830997"/>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公共文化馆、社区文化活动中心等开展文化艺术知识普及和培训，培养群众健康向上的文艺爱好。</a:t>
              </a:r>
              <a:endParaRPr lang="zh-CN" altLang="en-US" sz="2400" kern="100" dirty="0" smtClean="0">
                <a:latin typeface="楷体" panose="02010609060101010101" pitchFamily="49" charset="-122"/>
                <a:ea typeface="楷体" panose="02010609060101010101" pitchFamily="49" charset="-122"/>
              </a:endParaRPr>
            </a:p>
          </p:txBody>
        </p:sp>
        <p:sp>
          <p:nvSpPr>
            <p:cNvPr id="22" name="椭圆 21"/>
            <p:cNvSpPr/>
            <p:nvPr/>
          </p:nvSpPr>
          <p:spPr>
            <a:xfrm>
              <a:off x="500740" y="1449962"/>
              <a:ext cx="711200" cy="711200"/>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7</a:t>
              </a:r>
              <a:endParaRPr lang="zh-CN" altLang="en-US" sz="4000" dirty="0">
                <a:solidFill>
                  <a:schemeClr val="tx1"/>
                </a:solidFill>
              </a:endParaRPr>
            </a:p>
          </p:txBody>
        </p:sp>
      </p:grpSp>
      <p:grpSp>
        <p:nvGrpSpPr>
          <p:cNvPr id="23" name="组合 22"/>
          <p:cNvGrpSpPr/>
          <p:nvPr/>
        </p:nvGrpSpPr>
        <p:grpSpPr>
          <a:xfrm>
            <a:off x="460828" y="5277209"/>
            <a:ext cx="11241315" cy="988653"/>
            <a:chOff x="500740" y="1476189"/>
            <a:chExt cx="11241315" cy="988653"/>
          </a:xfrm>
        </p:grpSpPr>
        <p:sp>
          <p:nvSpPr>
            <p:cNvPr id="24" name="圆角矩形 23"/>
            <p:cNvSpPr/>
            <p:nvPr/>
          </p:nvSpPr>
          <p:spPr>
            <a:xfrm>
              <a:off x="827312" y="1476189"/>
              <a:ext cx="10914743" cy="988653"/>
            </a:xfrm>
            <a:prstGeom prst="roundRect">
              <a:avLst>
                <a:gd name="adj" fmla="val 6769"/>
              </a:avLst>
            </a:prstGeom>
            <a:solidFill>
              <a:schemeClr val="accent4">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25" name="矩形 24"/>
            <p:cNvSpPr/>
            <p:nvPr/>
          </p:nvSpPr>
          <p:spPr>
            <a:xfrm>
              <a:off x="1288330" y="1553737"/>
              <a:ext cx="10381154" cy="830997"/>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通过文教结合工作，在文化人才培养、学生综合素质教育、丰富校园文化生活、开展文化保护传承教育等方面活动项目。</a:t>
              </a:r>
              <a:endParaRPr lang="zh-CN" altLang="en-US" sz="2400" kern="100" dirty="0" smtClean="0">
                <a:latin typeface="楷体" panose="02010609060101010101" pitchFamily="49" charset="-122"/>
                <a:ea typeface="楷体" panose="02010609060101010101" pitchFamily="49" charset="-122"/>
              </a:endParaRPr>
            </a:p>
          </p:txBody>
        </p:sp>
        <p:sp>
          <p:nvSpPr>
            <p:cNvPr id="26" name="椭圆 25"/>
            <p:cNvSpPr/>
            <p:nvPr/>
          </p:nvSpPr>
          <p:spPr>
            <a:xfrm>
              <a:off x="500740" y="1609619"/>
              <a:ext cx="711200" cy="711200"/>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8</a:t>
              </a:r>
              <a:endParaRPr lang="zh-CN" altLang="en-US" sz="4000" dirty="0">
                <a:solidFill>
                  <a:schemeClr val="tx1"/>
                </a:solidFill>
              </a:endParaRPr>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5"/>
                                        </p:tgtEl>
                                        <p:attrNameLst>
                                          <p:attrName>style.visibility</p:attrName>
                                        </p:attrNameLst>
                                      </p:cBhvr>
                                      <p:to>
                                        <p:strVal val="visible"/>
                                      </p:to>
                                    </p:set>
                                    <p:animEffect transition="in" filter="fade">
                                      <p:cBhvr>
                                        <p:cTn id="14" dur="1000"/>
                                        <p:tgtEl>
                                          <p:spTgt spid="15"/>
                                        </p:tgtEl>
                                      </p:cBhvr>
                                    </p:animEffect>
                                    <p:anim calcmode="lin" valueType="num">
                                      <p:cBhvr>
                                        <p:cTn id="15" dur="1000" fill="hold"/>
                                        <p:tgtEl>
                                          <p:spTgt spid="15"/>
                                        </p:tgtEl>
                                        <p:attrNameLst>
                                          <p:attrName>ppt_x</p:attrName>
                                        </p:attrNameLst>
                                      </p:cBhvr>
                                      <p:tavLst>
                                        <p:tav tm="0">
                                          <p:val>
                                            <p:strVal val="#ppt_x"/>
                                          </p:val>
                                        </p:tav>
                                        <p:tav tm="100000">
                                          <p:val>
                                            <p:strVal val="#ppt_x"/>
                                          </p:val>
                                        </p:tav>
                                      </p:tavLst>
                                    </p:anim>
                                    <p:anim calcmode="lin" valueType="num">
                                      <p:cBhvr>
                                        <p:cTn id="16"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fade">
                                      <p:cBhvr>
                                        <p:cTn id="21" dur="1000"/>
                                        <p:tgtEl>
                                          <p:spTgt spid="19"/>
                                        </p:tgtEl>
                                      </p:cBhvr>
                                    </p:animEffect>
                                    <p:anim calcmode="lin" valueType="num">
                                      <p:cBhvr>
                                        <p:cTn id="22" dur="1000" fill="hold"/>
                                        <p:tgtEl>
                                          <p:spTgt spid="19"/>
                                        </p:tgtEl>
                                        <p:attrNameLst>
                                          <p:attrName>ppt_x</p:attrName>
                                        </p:attrNameLst>
                                      </p:cBhvr>
                                      <p:tavLst>
                                        <p:tav tm="0">
                                          <p:val>
                                            <p:strVal val="#ppt_x"/>
                                          </p:val>
                                        </p:tav>
                                        <p:tav tm="100000">
                                          <p:val>
                                            <p:strVal val="#ppt_x"/>
                                          </p:val>
                                        </p:tav>
                                      </p:tavLst>
                                    </p:anim>
                                    <p:anim calcmode="lin" valueType="num">
                                      <p:cBhvr>
                                        <p:cTn id="23"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3"/>
                                        </p:tgtEl>
                                        <p:attrNameLst>
                                          <p:attrName>style.visibility</p:attrName>
                                        </p:attrNameLst>
                                      </p:cBhvr>
                                      <p:to>
                                        <p:strVal val="visible"/>
                                      </p:to>
                                    </p:set>
                                    <p:animEffect transition="in" filter="fade">
                                      <p:cBhvr>
                                        <p:cTn id="28" dur="1000"/>
                                        <p:tgtEl>
                                          <p:spTgt spid="23"/>
                                        </p:tgtEl>
                                      </p:cBhvr>
                                    </p:animEffect>
                                    <p:anim calcmode="lin" valueType="num">
                                      <p:cBhvr>
                                        <p:cTn id="29" dur="1000" fill="hold"/>
                                        <p:tgtEl>
                                          <p:spTgt spid="23"/>
                                        </p:tgtEl>
                                        <p:attrNameLst>
                                          <p:attrName>ppt_x</p:attrName>
                                        </p:attrNameLst>
                                      </p:cBhvr>
                                      <p:tavLst>
                                        <p:tav tm="0">
                                          <p:val>
                                            <p:strVal val="#ppt_x"/>
                                          </p:val>
                                        </p:tav>
                                        <p:tav tm="100000">
                                          <p:val>
                                            <p:strVal val="#ppt_x"/>
                                          </p:val>
                                        </p:tav>
                                      </p:tavLst>
                                    </p:anim>
                                    <p:anim calcmode="lin" valueType="num">
                                      <p:cBhvr>
                                        <p:cTn id="30"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0" y="-19050"/>
            <a:ext cx="12192000" cy="1107996"/>
            <a:chOff x="0" y="-19050"/>
            <a:chExt cx="12192000" cy="1107996"/>
          </a:xfrm>
        </p:grpSpPr>
        <p:sp>
          <p:nvSpPr>
            <p:cNvPr id="29" name="矩形 28"/>
            <p:cNvSpPr/>
            <p:nvPr/>
          </p:nvSpPr>
          <p:spPr>
            <a:xfrm>
              <a:off x="0" y="277280"/>
              <a:ext cx="12192000" cy="720000"/>
            </a:xfrm>
            <a:prstGeom prst="rect">
              <a:avLst/>
            </a:prstGeom>
            <a:solidFill>
              <a:srgbClr val="AF76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0" name="矩形 29"/>
            <p:cNvSpPr/>
            <p:nvPr/>
          </p:nvSpPr>
          <p:spPr>
            <a:xfrm>
              <a:off x="711200" y="55977"/>
              <a:ext cx="986971" cy="957942"/>
            </a:xfrm>
            <a:prstGeom prst="rect">
              <a:avLst/>
            </a:prstGeom>
            <a:solidFill>
              <a:srgbClr val="E0A7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2" name="直角三角形 31"/>
            <p:cNvSpPr/>
            <p:nvPr/>
          </p:nvSpPr>
          <p:spPr>
            <a:xfrm flipH="1">
              <a:off x="580570" y="70263"/>
              <a:ext cx="130629" cy="207017"/>
            </a:xfrm>
            <a:prstGeom prst="rtTriangle">
              <a:avLst/>
            </a:prstGeom>
            <a:solidFill>
              <a:srgbClr val="6847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3" name="文本框 32"/>
            <p:cNvSpPr txBox="1"/>
            <p:nvPr/>
          </p:nvSpPr>
          <p:spPr>
            <a:xfrm>
              <a:off x="711200" y="-19050"/>
              <a:ext cx="1208497" cy="110799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6600" b="0" i="0" u="none" strike="noStrike" kern="1200" cap="none" spc="0" normalizeH="0" baseline="0" noProof="0" dirty="0" smtClean="0">
                  <a:ln>
                    <a:noFill/>
                  </a:ln>
                  <a:solidFill>
                    <a:prstClr val="white"/>
                  </a:solidFill>
                  <a:effectLst/>
                  <a:uLnTx/>
                  <a:uFillTx/>
                  <a:latin typeface="DFPLiHei-Bd" panose="020B0700000000000000" pitchFamily="34" charset="-120"/>
                  <a:ea typeface="DFPLiHei-Bd" panose="020B0700000000000000" pitchFamily="34" charset="-120"/>
                  <a:cs typeface="+mn-cs"/>
                </a:rPr>
                <a:t>三</a:t>
              </a:r>
              <a:endParaRPr kumimoji="0" lang="zh-CN" altLang="en-US" sz="6600" b="0" i="0" u="none" strike="noStrike" kern="1200" cap="none" spc="0" normalizeH="0" baseline="0" noProof="0" dirty="0">
                <a:ln>
                  <a:noFill/>
                </a:ln>
                <a:solidFill>
                  <a:prstClr val="white"/>
                </a:solidFill>
                <a:effectLst/>
                <a:uLnTx/>
                <a:uFillTx/>
                <a:latin typeface="DFPLiHei-Bd" panose="020B0700000000000000" pitchFamily="34" charset="-120"/>
                <a:ea typeface="DFPLiHei-Bd" panose="020B0700000000000000" pitchFamily="34" charset="-120"/>
                <a:cs typeface="+mn-cs"/>
              </a:endParaRPr>
            </a:p>
          </p:txBody>
        </p:sp>
        <p:sp>
          <p:nvSpPr>
            <p:cNvPr id="34" name="文本框 33"/>
            <p:cNvSpPr txBox="1"/>
            <p:nvPr/>
          </p:nvSpPr>
          <p:spPr>
            <a:xfrm>
              <a:off x="2135600" y="359246"/>
              <a:ext cx="2191626" cy="584775"/>
            </a:xfrm>
            <a:prstGeom prst="rect">
              <a:avLst/>
            </a:prstGeom>
            <a:noFill/>
          </p:spPr>
          <p:txBody>
            <a:bodyPr wrap="none" rtlCol="0">
              <a:spAutoFit/>
            </a:bodyPr>
            <a:lstStyle/>
            <a:p>
              <a:pPr lvl="0">
                <a:defRPr/>
              </a:pPr>
              <a:r>
                <a:rPr lang="zh-CN" altLang="en-US" sz="3200" b="1" dirty="0" smtClean="0">
                  <a:solidFill>
                    <a:prstClr val="white"/>
                  </a:solidFill>
                  <a:latin typeface="微软雅黑" panose="020B0503020204020204" pitchFamily="34" charset="-122"/>
                  <a:ea typeface="微软雅黑" panose="020B0503020204020204" pitchFamily="34" charset="-122"/>
                </a:rPr>
                <a:t>服 务 内 容</a:t>
              </a:r>
              <a:endParaRPr kumimoji="0" lang="zh-CN" altLang="en-US" sz="32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grpSp>
      <p:grpSp>
        <p:nvGrpSpPr>
          <p:cNvPr id="11" name="组合 10"/>
          <p:cNvGrpSpPr/>
          <p:nvPr/>
        </p:nvGrpSpPr>
        <p:grpSpPr>
          <a:xfrm>
            <a:off x="460828" y="1353055"/>
            <a:ext cx="11241315" cy="1048419"/>
            <a:chOff x="500740" y="1332166"/>
            <a:chExt cx="11241315" cy="1048419"/>
          </a:xfrm>
        </p:grpSpPr>
        <p:sp>
          <p:nvSpPr>
            <p:cNvPr id="12" name="圆角矩形 11"/>
            <p:cNvSpPr/>
            <p:nvPr/>
          </p:nvSpPr>
          <p:spPr>
            <a:xfrm>
              <a:off x="827312" y="1332166"/>
              <a:ext cx="10914743" cy="1048419"/>
            </a:xfrm>
            <a:prstGeom prst="roundRect">
              <a:avLst>
                <a:gd name="adj" fmla="val 6769"/>
              </a:avLst>
            </a:prstGeom>
            <a:solidFill>
              <a:schemeClr val="accent4">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13" name="矩形 12"/>
            <p:cNvSpPr/>
            <p:nvPr/>
          </p:nvSpPr>
          <p:spPr>
            <a:xfrm>
              <a:off x="1259301" y="1452139"/>
              <a:ext cx="10381154" cy="830997"/>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区内公共文化设施实现活动、场地网上预约服务，公共图书馆提供数字阅读服务。</a:t>
              </a:r>
              <a:endParaRPr lang="zh-CN" altLang="en-US" sz="2400" kern="100" dirty="0" smtClean="0">
                <a:latin typeface="楷体" panose="02010609060101010101" pitchFamily="49" charset="-122"/>
                <a:ea typeface="楷体" panose="02010609060101010101" pitchFamily="49" charset="-122"/>
              </a:endParaRPr>
            </a:p>
          </p:txBody>
        </p:sp>
        <p:sp>
          <p:nvSpPr>
            <p:cNvPr id="14" name="椭圆 13"/>
            <p:cNvSpPr/>
            <p:nvPr/>
          </p:nvSpPr>
          <p:spPr>
            <a:xfrm>
              <a:off x="500740" y="1435445"/>
              <a:ext cx="711200" cy="711200"/>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9</a:t>
              </a:r>
              <a:endParaRPr lang="zh-CN" altLang="en-US" sz="4000" dirty="0">
                <a:solidFill>
                  <a:schemeClr val="tx1"/>
                </a:solidFill>
              </a:endParaRPr>
            </a:p>
          </p:txBody>
        </p:sp>
      </p:grpSp>
      <p:grpSp>
        <p:nvGrpSpPr>
          <p:cNvPr id="3" name="组合 2"/>
          <p:cNvGrpSpPr/>
          <p:nvPr/>
        </p:nvGrpSpPr>
        <p:grpSpPr>
          <a:xfrm>
            <a:off x="460828" y="3916612"/>
            <a:ext cx="11241315" cy="736139"/>
            <a:chOff x="460828" y="2552432"/>
            <a:chExt cx="11241315" cy="736139"/>
          </a:xfrm>
        </p:grpSpPr>
        <p:grpSp>
          <p:nvGrpSpPr>
            <p:cNvPr id="15" name="组合 14"/>
            <p:cNvGrpSpPr/>
            <p:nvPr/>
          </p:nvGrpSpPr>
          <p:grpSpPr>
            <a:xfrm>
              <a:off x="460828" y="2552432"/>
              <a:ext cx="11241315" cy="736139"/>
              <a:chOff x="500740" y="1373035"/>
              <a:chExt cx="11241315" cy="736139"/>
            </a:xfrm>
          </p:grpSpPr>
          <p:sp>
            <p:nvSpPr>
              <p:cNvPr id="16" name="圆角矩形 15"/>
              <p:cNvSpPr/>
              <p:nvPr/>
            </p:nvSpPr>
            <p:spPr>
              <a:xfrm>
                <a:off x="827312" y="1389106"/>
                <a:ext cx="10914743" cy="720068"/>
              </a:xfrm>
              <a:prstGeom prst="roundRect">
                <a:avLst>
                  <a:gd name="adj" fmla="val 6769"/>
                </a:avLst>
              </a:prstGeom>
              <a:solidFill>
                <a:schemeClr val="accent4">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17" name="矩形 16"/>
              <p:cNvSpPr/>
              <p:nvPr/>
            </p:nvSpPr>
            <p:spPr>
              <a:xfrm>
                <a:off x="1244597" y="1481030"/>
                <a:ext cx="10381154" cy="461665"/>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各公共文化设施开展的各类文化服务项目应避免影响周围居民正常生活。</a:t>
                </a:r>
                <a:endParaRPr lang="zh-CN" altLang="en-US" sz="2400" kern="100" dirty="0" smtClean="0">
                  <a:latin typeface="楷体" panose="02010609060101010101" pitchFamily="49" charset="-122"/>
                  <a:ea typeface="楷体" panose="02010609060101010101" pitchFamily="49" charset="-122"/>
                </a:endParaRPr>
              </a:p>
            </p:txBody>
          </p:sp>
          <p:sp>
            <p:nvSpPr>
              <p:cNvPr id="18" name="椭圆 17"/>
              <p:cNvSpPr/>
              <p:nvPr/>
            </p:nvSpPr>
            <p:spPr>
              <a:xfrm>
                <a:off x="500740" y="1373035"/>
                <a:ext cx="711200" cy="711200"/>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4000" dirty="0">
                  <a:solidFill>
                    <a:schemeClr val="tx1"/>
                  </a:solidFill>
                </a:endParaRPr>
              </a:p>
            </p:txBody>
          </p:sp>
        </p:grpSp>
        <p:sp>
          <p:nvSpPr>
            <p:cNvPr id="2" name="矩形 1"/>
            <p:cNvSpPr/>
            <p:nvPr/>
          </p:nvSpPr>
          <p:spPr>
            <a:xfrm>
              <a:off x="461554" y="2555134"/>
              <a:ext cx="871131" cy="707886"/>
            </a:xfrm>
            <a:prstGeom prst="rect">
              <a:avLst/>
            </a:prstGeom>
          </p:spPr>
          <p:txBody>
            <a:bodyPr wrap="square">
              <a:spAutoFit/>
            </a:bodyPr>
            <a:lstStyle/>
            <a:p>
              <a:r>
                <a:rPr lang="en-US" altLang="zh-CN" sz="4000" dirty="0" smtClean="0"/>
                <a:t>11</a:t>
              </a:r>
              <a:endParaRPr lang="zh-CN" altLang="en-US" sz="4000" dirty="0"/>
            </a:p>
          </p:txBody>
        </p:sp>
      </p:grpSp>
      <p:grpSp>
        <p:nvGrpSpPr>
          <p:cNvPr id="31" name="组合 30"/>
          <p:cNvGrpSpPr/>
          <p:nvPr/>
        </p:nvGrpSpPr>
        <p:grpSpPr>
          <a:xfrm>
            <a:off x="460828" y="2626000"/>
            <a:ext cx="11255829" cy="1066086"/>
            <a:chOff x="446314" y="2568503"/>
            <a:chExt cx="11255829" cy="1066086"/>
          </a:xfrm>
        </p:grpSpPr>
        <p:grpSp>
          <p:nvGrpSpPr>
            <p:cNvPr id="35" name="组合 34"/>
            <p:cNvGrpSpPr/>
            <p:nvPr/>
          </p:nvGrpSpPr>
          <p:grpSpPr>
            <a:xfrm>
              <a:off x="460828" y="2568503"/>
              <a:ext cx="11241315" cy="1066086"/>
              <a:chOff x="500740" y="1389106"/>
              <a:chExt cx="11241315" cy="1066086"/>
            </a:xfrm>
          </p:grpSpPr>
          <p:sp>
            <p:nvSpPr>
              <p:cNvPr id="37" name="圆角矩形 36"/>
              <p:cNvSpPr/>
              <p:nvPr/>
            </p:nvSpPr>
            <p:spPr>
              <a:xfrm>
                <a:off x="827312" y="1389106"/>
                <a:ext cx="10914743" cy="1066086"/>
              </a:xfrm>
              <a:prstGeom prst="roundRect">
                <a:avLst>
                  <a:gd name="adj" fmla="val 6769"/>
                </a:avLst>
              </a:prstGeom>
              <a:solidFill>
                <a:schemeClr val="accent4">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38" name="矩形 37"/>
              <p:cNvSpPr/>
              <p:nvPr/>
            </p:nvSpPr>
            <p:spPr>
              <a:xfrm>
                <a:off x="1244597" y="1481030"/>
                <a:ext cx="10381154" cy="830997"/>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依托“文化普陀云”建立公共文化服务数字平台，建立群众需求反馈机制，为群众提供菜单式服务。</a:t>
                </a:r>
                <a:endParaRPr lang="zh-CN" altLang="en-US" sz="2400" kern="100" dirty="0" smtClean="0">
                  <a:latin typeface="楷体" panose="02010609060101010101" pitchFamily="49" charset="-122"/>
                  <a:ea typeface="楷体" panose="02010609060101010101" pitchFamily="49" charset="-122"/>
                </a:endParaRPr>
              </a:p>
            </p:txBody>
          </p:sp>
          <p:sp>
            <p:nvSpPr>
              <p:cNvPr id="39" name="椭圆 38"/>
              <p:cNvSpPr/>
              <p:nvPr/>
            </p:nvSpPr>
            <p:spPr>
              <a:xfrm>
                <a:off x="500740" y="1540675"/>
                <a:ext cx="711200" cy="711200"/>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4000" dirty="0">
                  <a:solidFill>
                    <a:schemeClr val="tx1"/>
                  </a:solidFill>
                </a:endParaRPr>
              </a:p>
            </p:txBody>
          </p:sp>
        </p:grpSp>
        <p:sp>
          <p:nvSpPr>
            <p:cNvPr id="36" name="矩形 35"/>
            <p:cNvSpPr/>
            <p:nvPr/>
          </p:nvSpPr>
          <p:spPr>
            <a:xfrm>
              <a:off x="446314" y="2707534"/>
              <a:ext cx="871131" cy="707886"/>
            </a:xfrm>
            <a:prstGeom prst="rect">
              <a:avLst/>
            </a:prstGeom>
          </p:spPr>
          <p:txBody>
            <a:bodyPr wrap="square">
              <a:spAutoFit/>
            </a:bodyPr>
            <a:lstStyle/>
            <a:p>
              <a:r>
                <a:rPr lang="en-US" altLang="zh-CN" sz="4000" dirty="0"/>
                <a:t>10</a:t>
              </a:r>
              <a:endParaRPr lang="zh-CN" altLang="en-US" sz="4000" dirty="0"/>
            </a:p>
          </p:txBody>
        </p:sp>
      </p:grpSp>
      <p:grpSp>
        <p:nvGrpSpPr>
          <p:cNvPr id="46" name="组合 45"/>
          <p:cNvGrpSpPr/>
          <p:nvPr/>
        </p:nvGrpSpPr>
        <p:grpSpPr>
          <a:xfrm>
            <a:off x="460828" y="4877277"/>
            <a:ext cx="11241315" cy="736139"/>
            <a:chOff x="460828" y="2552432"/>
            <a:chExt cx="11241315" cy="736139"/>
          </a:xfrm>
        </p:grpSpPr>
        <p:grpSp>
          <p:nvGrpSpPr>
            <p:cNvPr id="47" name="组合 46"/>
            <p:cNvGrpSpPr/>
            <p:nvPr/>
          </p:nvGrpSpPr>
          <p:grpSpPr>
            <a:xfrm>
              <a:off x="460828" y="2552432"/>
              <a:ext cx="11241315" cy="736139"/>
              <a:chOff x="500740" y="1373035"/>
              <a:chExt cx="11241315" cy="736139"/>
            </a:xfrm>
          </p:grpSpPr>
          <p:sp>
            <p:nvSpPr>
              <p:cNvPr id="49" name="圆角矩形 48"/>
              <p:cNvSpPr/>
              <p:nvPr/>
            </p:nvSpPr>
            <p:spPr>
              <a:xfrm>
                <a:off x="827312" y="1389106"/>
                <a:ext cx="10914743" cy="720068"/>
              </a:xfrm>
              <a:prstGeom prst="roundRect">
                <a:avLst>
                  <a:gd name="adj" fmla="val 6769"/>
                </a:avLst>
              </a:prstGeom>
              <a:solidFill>
                <a:schemeClr val="accent4">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50" name="矩形 49"/>
              <p:cNvSpPr/>
              <p:nvPr/>
            </p:nvSpPr>
            <p:spPr>
              <a:xfrm>
                <a:off x="1244597" y="1481030"/>
                <a:ext cx="10381154" cy="461665"/>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各公共文化设施应设立咨询电话和服务台，耐心解答咨询。</a:t>
                </a:r>
                <a:endParaRPr lang="zh-CN" altLang="en-US" sz="2400" kern="100" dirty="0" smtClean="0">
                  <a:latin typeface="楷体" panose="02010609060101010101" pitchFamily="49" charset="-122"/>
                  <a:ea typeface="楷体" panose="02010609060101010101" pitchFamily="49" charset="-122"/>
                </a:endParaRPr>
              </a:p>
            </p:txBody>
          </p:sp>
          <p:sp>
            <p:nvSpPr>
              <p:cNvPr id="51" name="椭圆 50"/>
              <p:cNvSpPr/>
              <p:nvPr/>
            </p:nvSpPr>
            <p:spPr>
              <a:xfrm>
                <a:off x="500740" y="1373035"/>
                <a:ext cx="711200" cy="711200"/>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4000" dirty="0">
                  <a:solidFill>
                    <a:schemeClr val="tx1"/>
                  </a:solidFill>
                </a:endParaRPr>
              </a:p>
            </p:txBody>
          </p:sp>
        </p:grpSp>
        <p:sp>
          <p:nvSpPr>
            <p:cNvPr id="48" name="矩形 47"/>
            <p:cNvSpPr/>
            <p:nvPr/>
          </p:nvSpPr>
          <p:spPr>
            <a:xfrm>
              <a:off x="461554" y="2555134"/>
              <a:ext cx="871131" cy="707886"/>
            </a:xfrm>
            <a:prstGeom prst="rect">
              <a:avLst/>
            </a:prstGeom>
          </p:spPr>
          <p:txBody>
            <a:bodyPr wrap="square">
              <a:spAutoFit/>
            </a:bodyPr>
            <a:lstStyle/>
            <a:p>
              <a:r>
                <a:rPr lang="en-US" altLang="zh-CN" sz="4000" dirty="0" smtClean="0"/>
                <a:t>12</a:t>
              </a:r>
              <a:endParaRPr lang="zh-CN" altLang="en-US" sz="4000" dirty="0"/>
            </a:p>
          </p:txBody>
        </p:sp>
      </p:grpSp>
      <p:grpSp>
        <p:nvGrpSpPr>
          <p:cNvPr id="52" name="组合 51"/>
          <p:cNvGrpSpPr/>
          <p:nvPr/>
        </p:nvGrpSpPr>
        <p:grpSpPr>
          <a:xfrm>
            <a:off x="460828" y="5837941"/>
            <a:ext cx="11241315" cy="736139"/>
            <a:chOff x="460828" y="2552432"/>
            <a:chExt cx="11241315" cy="736139"/>
          </a:xfrm>
        </p:grpSpPr>
        <p:grpSp>
          <p:nvGrpSpPr>
            <p:cNvPr id="53" name="组合 52"/>
            <p:cNvGrpSpPr/>
            <p:nvPr/>
          </p:nvGrpSpPr>
          <p:grpSpPr>
            <a:xfrm>
              <a:off x="460828" y="2552432"/>
              <a:ext cx="11241315" cy="736139"/>
              <a:chOff x="500740" y="1373035"/>
              <a:chExt cx="11241315" cy="736139"/>
            </a:xfrm>
          </p:grpSpPr>
          <p:sp>
            <p:nvSpPr>
              <p:cNvPr id="55" name="圆角矩形 54"/>
              <p:cNvSpPr/>
              <p:nvPr/>
            </p:nvSpPr>
            <p:spPr>
              <a:xfrm>
                <a:off x="827312" y="1389106"/>
                <a:ext cx="10914743" cy="720068"/>
              </a:xfrm>
              <a:prstGeom prst="roundRect">
                <a:avLst>
                  <a:gd name="adj" fmla="val 6769"/>
                </a:avLst>
              </a:prstGeom>
              <a:solidFill>
                <a:schemeClr val="accent4">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56" name="矩形 55"/>
              <p:cNvSpPr/>
              <p:nvPr/>
            </p:nvSpPr>
            <p:spPr>
              <a:xfrm>
                <a:off x="1244597" y="1481030"/>
                <a:ext cx="10381154" cy="461665"/>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有条件的设施，还可免费提供开水、失物招领等便民服务。</a:t>
                </a:r>
                <a:endParaRPr lang="zh-CN" altLang="en-US" sz="2400" kern="100" dirty="0" smtClean="0">
                  <a:latin typeface="楷体" panose="02010609060101010101" pitchFamily="49" charset="-122"/>
                  <a:ea typeface="楷体" panose="02010609060101010101" pitchFamily="49" charset="-122"/>
                </a:endParaRPr>
              </a:p>
            </p:txBody>
          </p:sp>
          <p:sp>
            <p:nvSpPr>
              <p:cNvPr id="57" name="椭圆 56"/>
              <p:cNvSpPr/>
              <p:nvPr/>
            </p:nvSpPr>
            <p:spPr>
              <a:xfrm>
                <a:off x="500740" y="1373035"/>
                <a:ext cx="711200" cy="711200"/>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4000" dirty="0">
                  <a:solidFill>
                    <a:schemeClr val="tx1"/>
                  </a:solidFill>
                </a:endParaRPr>
              </a:p>
            </p:txBody>
          </p:sp>
        </p:grpSp>
        <p:sp>
          <p:nvSpPr>
            <p:cNvPr id="54" name="矩形 53"/>
            <p:cNvSpPr/>
            <p:nvPr/>
          </p:nvSpPr>
          <p:spPr>
            <a:xfrm>
              <a:off x="461554" y="2555134"/>
              <a:ext cx="871131" cy="707886"/>
            </a:xfrm>
            <a:prstGeom prst="rect">
              <a:avLst/>
            </a:prstGeom>
          </p:spPr>
          <p:txBody>
            <a:bodyPr wrap="square">
              <a:spAutoFit/>
            </a:bodyPr>
            <a:lstStyle/>
            <a:p>
              <a:r>
                <a:rPr lang="en-US" altLang="zh-CN" sz="4000" dirty="0" smtClean="0"/>
                <a:t>13</a:t>
              </a:r>
              <a:endParaRPr lang="zh-CN" altLang="en-US" sz="4000" dirty="0"/>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1"/>
                                        </p:tgtEl>
                                        <p:attrNameLst>
                                          <p:attrName>style.visibility</p:attrName>
                                        </p:attrNameLst>
                                      </p:cBhvr>
                                      <p:to>
                                        <p:strVal val="visible"/>
                                      </p:to>
                                    </p:set>
                                    <p:animEffect transition="in" filter="fade">
                                      <p:cBhvr>
                                        <p:cTn id="21" dur="1000"/>
                                        <p:tgtEl>
                                          <p:spTgt spid="31"/>
                                        </p:tgtEl>
                                      </p:cBhvr>
                                    </p:animEffect>
                                    <p:anim calcmode="lin" valueType="num">
                                      <p:cBhvr>
                                        <p:cTn id="22" dur="1000" fill="hold"/>
                                        <p:tgtEl>
                                          <p:spTgt spid="31"/>
                                        </p:tgtEl>
                                        <p:attrNameLst>
                                          <p:attrName>ppt_x</p:attrName>
                                        </p:attrNameLst>
                                      </p:cBhvr>
                                      <p:tavLst>
                                        <p:tav tm="0">
                                          <p:val>
                                            <p:strVal val="#ppt_x"/>
                                          </p:val>
                                        </p:tav>
                                        <p:tav tm="100000">
                                          <p:val>
                                            <p:strVal val="#ppt_x"/>
                                          </p:val>
                                        </p:tav>
                                      </p:tavLst>
                                    </p:anim>
                                    <p:anim calcmode="lin" valueType="num">
                                      <p:cBhvr>
                                        <p:cTn id="23"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6"/>
                                        </p:tgtEl>
                                        <p:attrNameLst>
                                          <p:attrName>style.visibility</p:attrName>
                                        </p:attrNameLst>
                                      </p:cBhvr>
                                      <p:to>
                                        <p:strVal val="visible"/>
                                      </p:to>
                                    </p:set>
                                    <p:animEffect transition="in" filter="fade">
                                      <p:cBhvr>
                                        <p:cTn id="28" dur="1000"/>
                                        <p:tgtEl>
                                          <p:spTgt spid="46"/>
                                        </p:tgtEl>
                                      </p:cBhvr>
                                    </p:animEffect>
                                    <p:anim calcmode="lin" valueType="num">
                                      <p:cBhvr>
                                        <p:cTn id="29" dur="1000" fill="hold"/>
                                        <p:tgtEl>
                                          <p:spTgt spid="46"/>
                                        </p:tgtEl>
                                        <p:attrNameLst>
                                          <p:attrName>ppt_x</p:attrName>
                                        </p:attrNameLst>
                                      </p:cBhvr>
                                      <p:tavLst>
                                        <p:tav tm="0">
                                          <p:val>
                                            <p:strVal val="#ppt_x"/>
                                          </p:val>
                                        </p:tav>
                                        <p:tav tm="100000">
                                          <p:val>
                                            <p:strVal val="#ppt_x"/>
                                          </p:val>
                                        </p:tav>
                                      </p:tavLst>
                                    </p:anim>
                                    <p:anim calcmode="lin" valueType="num">
                                      <p:cBhvr>
                                        <p:cTn id="30" dur="1000" fill="hold"/>
                                        <p:tgtEl>
                                          <p:spTgt spid="46"/>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52"/>
                                        </p:tgtEl>
                                        <p:attrNameLst>
                                          <p:attrName>style.visibility</p:attrName>
                                        </p:attrNameLst>
                                      </p:cBhvr>
                                      <p:to>
                                        <p:strVal val="visible"/>
                                      </p:to>
                                    </p:set>
                                    <p:animEffect transition="in" filter="fade">
                                      <p:cBhvr>
                                        <p:cTn id="35" dur="1000"/>
                                        <p:tgtEl>
                                          <p:spTgt spid="52"/>
                                        </p:tgtEl>
                                      </p:cBhvr>
                                    </p:animEffect>
                                    <p:anim calcmode="lin" valueType="num">
                                      <p:cBhvr>
                                        <p:cTn id="36" dur="1000" fill="hold"/>
                                        <p:tgtEl>
                                          <p:spTgt spid="52"/>
                                        </p:tgtEl>
                                        <p:attrNameLst>
                                          <p:attrName>ppt_x</p:attrName>
                                        </p:attrNameLst>
                                      </p:cBhvr>
                                      <p:tavLst>
                                        <p:tav tm="0">
                                          <p:val>
                                            <p:strVal val="#ppt_x"/>
                                          </p:val>
                                        </p:tav>
                                        <p:tav tm="100000">
                                          <p:val>
                                            <p:strVal val="#ppt_x"/>
                                          </p:val>
                                        </p:tav>
                                      </p:tavLst>
                                    </p:anim>
                                    <p:anim calcmode="lin" valueType="num">
                                      <p:cBhvr>
                                        <p:cTn id="37" dur="1000" fill="hold"/>
                                        <p:tgtEl>
                                          <p:spTgt spid="5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 name="组合 60"/>
          <p:cNvGrpSpPr/>
          <p:nvPr/>
        </p:nvGrpSpPr>
        <p:grpSpPr>
          <a:xfrm>
            <a:off x="0" y="-19050"/>
            <a:ext cx="12192000" cy="1107996"/>
            <a:chOff x="0" y="-329934"/>
            <a:chExt cx="12192000" cy="1107996"/>
          </a:xfrm>
        </p:grpSpPr>
        <p:sp>
          <p:nvSpPr>
            <p:cNvPr id="62" name="矩形 61"/>
            <p:cNvSpPr/>
            <p:nvPr/>
          </p:nvSpPr>
          <p:spPr>
            <a:xfrm>
              <a:off x="0" y="-19959"/>
              <a:ext cx="12192000" cy="720000"/>
            </a:xfrm>
            <a:prstGeom prst="rect">
              <a:avLst/>
            </a:prstGeom>
            <a:solidFill>
              <a:srgbClr val="4E76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63" name="矩形 62"/>
            <p:cNvSpPr/>
            <p:nvPr/>
          </p:nvSpPr>
          <p:spPr>
            <a:xfrm>
              <a:off x="711200" y="-254907"/>
              <a:ext cx="986971" cy="957942"/>
            </a:xfrm>
            <a:prstGeom prst="rect">
              <a:avLst/>
            </a:prstGeom>
            <a:solidFill>
              <a:srgbClr val="77A4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64" name="直角三角形 63"/>
            <p:cNvSpPr/>
            <p:nvPr/>
          </p:nvSpPr>
          <p:spPr>
            <a:xfrm flipH="1">
              <a:off x="580570" y="-240620"/>
              <a:ext cx="130629" cy="217668"/>
            </a:xfrm>
            <a:prstGeom prst="rtTriangle">
              <a:avLst/>
            </a:prstGeom>
            <a:solidFill>
              <a:srgbClr val="2D43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65" name="文本框 64"/>
            <p:cNvSpPr txBox="1"/>
            <p:nvPr/>
          </p:nvSpPr>
          <p:spPr>
            <a:xfrm>
              <a:off x="711200" y="-329934"/>
              <a:ext cx="1208497" cy="110799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6600" b="0" i="0" u="none" strike="noStrike" kern="1200" cap="none" spc="0" normalizeH="0" baseline="0" noProof="0" dirty="0" smtClean="0">
                  <a:ln>
                    <a:noFill/>
                  </a:ln>
                  <a:solidFill>
                    <a:prstClr val="white"/>
                  </a:solidFill>
                  <a:effectLst/>
                  <a:uLnTx/>
                  <a:uFillTx/>
                  <a:latin typeface="DFPLiHei-Bd" panose="020B0700000000000000" pitchFamily="34" charset="-120"/>
                  <a:ea typeface="DFPLiHei-Bd" panose="020B0700000000000000" pitchFamily="34" charset="-120"/>
                  <a:cs typeface="+mn-cs"/>
                </a:rPr>
                <a:t>四</a:t>
              </a:r>
              <a:endParaRPr kumimoji="0" lang="zh-CN" altLang="en-US" sz="6600" b="0" i="0" u="none" strike="noStrike" kern="1200" cap="none" spc="0" normalizeH="0" baseline="0" noProof="0" dirty="0">
                <a:ln>
                  <a:noFill/>
                </a:ln>
                <a:solidFill>
                  <a:prstClr val="white"/>
                </a:solidFill>
                <a:effectLst/>
                <a:uLnTx/>
                <a:uFillTx/>
                <a:latin typeface="DFPLiHei-Bd" panose="020B0700000000000000" pitchFamily="34" charset="-120"/>
                <a:ea typeface="DFPLiHei-Bd" panose="020B0700000000000000" pitchFamily="34" charset="-120"/>
                <a:cs typeface="+mn-cs"/>
              </a:endParaRPr>
            </a:p>
          </p:txBody>
        </p:sp>
      </p:grpSp>
      <p:sp>
        <p:nvSpPr>
          <p:cNvPr id="66" name="文本框 65"/>
          <p:cNvSpPr txBox="1"/>
          <p:nvPr/>
        </p:nvSpPr>
        <p:spPr>
          <a:xfrm>
            <a:off x="2296357" y="341545"/>
            <a:ext cx="2191626" cy="584775"/>
          </a:xfrm>
          <a:prstGeom prst="rect">
            <a:avLst/>
          </a:prstGeom>
          <a:noFill/>
        </p:spPr>
        <p:txBody>
          <a:bodyPr wrap="none" rtlCol="0">
            <a:spAutoFit/>
          </a:bodyPr>
          <a:lstStyle/>
          <a:p>
            <a:pPr lvl="0">
              <a:defRPr/>
            </a:pPr>
            <a:r>
              <a:rPr lang="zh-CN" altLang="en-US" sz="3200" b="1" dirty="0" smtClean="0">
                <a:solidFill>
                  <a:prstClr val="white"/>
                </a:solidFill>
                <a:latin typeface="微软雅黑" panose="020B0503020204020204" pitchFamily="34" charset="-122"/>
                <a:ea typeface="微软雅黑" panose="020B0503020204020204" pitchFamily="34" charset="-122"/>
              </a:rPr>
              <a:t>服 务 设 施</a:t>
            </a:r>
            <a:endParaRPr kumimoji="0" lang="zh-CN" altLang="en-US" sz="32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grpSp>
        <p:nvGrpSpPr>
          <p:cNvPr id="20" name="组合 19"/>
          <p:cNvGrpSpPr/>
          <p:nvPr/>
        </p:nvGrpSpPr>
        <p:grpSpPr>
          <a:xfrm>
            <a:off x="422728" y="1375185"/>
            <a:ext cx="11241315" cy="713894"/>
            <a:chOff x="500740" y="1321145"/>
            <a:chExt cx="11241315" cy="713894"/>
          </a:xfrm>
        </p:grpSpPr>
        <p:sp>
          <p:nvSpPr>
            <p:cNvPr id="21" name="圆角矩形 20"/>
            <p:cNvSpPr/>
            <p:nvPr/>
          </p:nvSpPr>
          <p:spPr>
            <a:xfrm>
              <a:off x="827312" y="1332167"/>
              <a:ext cx="10914743" cy="702872"/>
            </a:xfrm>
            <a:prstGeom prst="roundRect">
              <a:avLst>
                <a:gd name="adj" fmla="val 6769"/>
              </a:avLst>
            </a:prstGeom>
            <a:solidFill>
              <a:schemeClr val="accent6">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22" name="矩形 21"/>
            <p:cNvSpPr/>
            <p:nvPr/>
          </p:nvSpPr>
          <p:spPr>
            <a:xfrm>
              <a:off x="1259301" y="1452139"/>
              <a:ext cx="10381154" cy="461665"/>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各公共文化设施应提供与之相适应的公益文化产品和服务，不得改变用途。</a:t>
              </a:r>
              <a:endParaRPr lang="zh-CN" altLang="en-US" sz="2400" kern="100" dirty="0" smtClean="0">
                <a:latin typeface="楷体" panose="02010609060101010101" pitchFamily="49" charset="-122"/>
                <a:ea typeface="楷体" panose="02010609060101010101" pitchFamily="49" charset="-122"/>
              </a:endParaRPr>
            </a:p>
          </p:txBody>
        </p:sp>
        <p:sp>
          <p:nvSpPr>
            <p:cNvPr id="23" name="椭圆 22"/>
            <p:cNvSpPr/>
            <p:nvPr/>
          </p:nvSpPr>
          <p:spPr>
            <a:xfrm>
              <a:off x="500740" y="1321145"/>
              <a:ext cx="711200" cy="711200"/>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1</a:t>
              </a:r>
              <a:endParaRPr lang="zh-CN" altLang="en-US" sz="4000" dirty="0">
                <a:solidFill>
                  <a:schemeClr val="tx1"/>
                </a:solidFill>
              </a:endParaRPr>
            </a:p>
          </p:txBody>
        </p:sp>
      </p:grpSp>
      <p:grpSp>
        <p:nvGrpSpPr>
          <p:cNvPr id="24" name="组合 23"/>
          <p:cNvGrpSpPr/>
          <p:nvPr/>
        </p:nvGrpSpPr>
        <p:grpSpPr>
          <a:xfrm>
            <a:off x="422728" y="2370075"/>
            <a:ext cx="11241315" cy="1048419"/>
            <a:chOff x="500740" y="1332166"/>
            <a:chExt cx="11241315" cy="1048419"/>
          </a:xfrm>
        </p:grpSpPr>
        <p:sp>
          <p:nvSpPr>
            <p:cNvPr id="25" name="圆角矩形 24"/>
            <p:cNvSpPr/>
            <p:nvPr/>
          </p:nvSpPr>
          <p:spPr>
            <a:xfrm>
              <a:off x="827312" y="1332166"/>
              <a:ext cx="10914743" cy="1048419"/>
            </a:xfrm>
            <a:prstGeom prst="roundRect">
              <a:avLst>
                <a:gd name="adj" fmla="val 6769"/>
              </a:avLst>
            </a:prstGeom>
            <a:solidFill>
              <a:schemeClr val="accent6">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26" name="矩形 25"/>
            <p:cNvSpPr/>
            <p:nvPr/>
          </p:nvSpPr>
          <p:spPr>
            <a:xfrm>
              <a:off x="1259301" y="1452139"/>
              <a:ext cx="10381154" cy="830997"/>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区县、街道乡镇设立社区文化活动中心和居村综合文化活动室（中心）。公共博物馆、公共美术馆依据国家有关标准进行规划建设。</a:t>
              </a:r>
              <a:endParaRPr lang="zh-CN" altLang="en-US" sz="2400" kern="100" dirty="0" smtClean="0">
                <a:latin typeface="楷体" panose="02010609060101010101" pitchFamily="49" charset="-122"/>
                <a:ea typeface="楷体" panose="02010609060101010101" pitchFamily="49" charset="-122"/>
              </a:endParaRPr>
            </a:p>
          </p:txBody>
        </p:sp>
        <p:sp>
          <p:nvSpPr>
            <p:cNvPr id="27" name="椭圆 26"/>
            <p:cNvSpPr/>
            <p:nvPr/>
          </p:nvSpPr>
          <p:spPr>
            <a:xfrm>
              <a:off x="500740" y="1435445"/>
              <a:ext cx="711200" cy="711200"/>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2</a:t>
              </a:r>
              <a:endParaRPr lang="zh-CN" altLang="en-US" sz="4000" dirty="0">
                <a:solidFill>
                  <a:schemeClr val="tx1"/>
                </a:solidFill>
              </a:endParaRPr>
            </a:p>
          </p:txBody>
        </p:sp>
      </p:grpSp>
      <p:grpSp>
        <p:nvGrpSpPr>
          <p:cNvPr id="28" name="组合 27"/>
          <p:cNvGrpSpPr/>
          <p:nvPr/>
        </p:nvGrpSpPr>
        <p:grpSpPr>
          <a:xfrm>
            <a:off x="422728" y="3775690"/>
            <a:ext cx="11241315" cy="1048419"/>
            <a:chOff x="500740" y="1332166"/>
            <a:chExt cx="11241315" cy="1048419"/>
          </a:xfrm>
        </p:grpSpPr>
        <p:sp>
          <p:nvSpPr>
            <p:cNvPr id="29" name="圆角矩形 28"/>
            <p:cNvSpPr/>
            <p:nvPr/>
          </p:nvSpPr>
          <p:spPr>
            <a:xfrm>
              <a:off x="827312" y="1332166"/>
              <a:ext cx="10914743" cy="1048419"/>
            </a:xfrm>
            <a:prstGeom prst="roundRect">
              <a:avLst>
                <a:gd name="adj" fmla="val 6769"/>
              </a:avLst>
            </a:prstGeom>
            <a:solidFill>
              <a:schemeClr val="accent6">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30" name="矩形 29"/>
            <p:cNvSpPr/>
            <p:nvPr/>
          </p:nvSpPr>
          <p:spPr>
            <a:xfrm>
              <a:off x="1259301" y="1452139"/>
              <a:ext cx="10381154" cy="830997"/>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街镇社区文化活动中心设有专用出入口。设有多功能厅、图书室、培训教室和电子阅览室并配备相应设备；有室外活动场地（包括共建共享场地）。</a:t>
              </a:r>
              <a:endParaRPr lang="zh-CN" altLang="en-US" sz="2400" kern="100" dirty="0" smtClean="0">
                <a:latin typeface="楷体" panose="02010609060101010101" pitchFamily="49" charset="-122"/>
                <a:ea typeface="楷体" panose="02010609060101010101" pitchFamily="49" charset="-122"/>
              </a:endParaRPr>
            </a:p>
          </p:txBody>
        </p:sp>
        <p:sp>
          <p:nvSpPr>
            <p:cNvPr id="31" name="椭圆 30"/>
            <p:cNvSpPr/>
            <p:nvPr/>
          </p:nvSpPr>
          <p:spPr>
            <a:xfrm>
              <a:off x="500740" y="1473545"/>
              <a:ext cx="711200" cy="711200"/>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3</a:t>
              </a:r>
              <a:endParaRPr lang="zh-CN" altLang="en-US" sz="4000" dirty="0">
                <a:solidFill>
                  <a:schemeClr val="tx1"/>
                </a:solidFill>
              </a:endParaRPr>
            </a:p>
          </p:txBody>
        </p:sp>
      </p:grpSp>
      <p:grpSp>
        <p:nvGrpSpPr>
          <p:cNvPr id="32" name="组合 31"/>
          <p:cNvGrpSpPr/>
          <p:nvPr/>
        </p:nvGrpSpPr>
        <p:grpSpPr>
          <a:xfrm>
            <a:off x="422728" y="5143204"/>
            <a:ext cx="11241315" cy="1320302"/>
            <a:chOff x="500740" y="1332166"/>
            <a:chExt cx="11241315" cy="1320302"/>
          </a:xfrm>
        </p:grpSpPr>
        <p:sp>
          <p:nvSpPr>
            <p:cNvPr id="33" name="圆角矩形 32"/>
            <p:cNvSpPr/>
            <p:nvPr/>
          </p:nvSpPr>
          <p:spPr>
            <a:xfrm>
              <a:off x="827312" y="1332166"/>
              <a:ext cx="10914743" cy="1320302"/>
            </a:xfrm>
            <a:prstGeom prst="roundRect">
              <a:avLst>
                <a:gd name="adj" fmla="val 6769"/>
              </a:avLst>
            </a:prstGeom>
            <a:solidFill>
              <a:schemeClr val="accent6">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37" name="矩形 36"/>
            <p:cNvSpPr/>
            <p:nvPr/>
          </p:nvSpPr>
          <p:spPr>
            <a:xfrm>
              <a:off x="1259301" y="1452139"/>
              <a:ext cx="10381154" cy="1200329"/>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居村综合文化活动室（中心）功能齐全，统筹建有集宣传文化、党员教育、科技普及、普法教育、体育健身等多功能于一体的居村综合文化服务中心，配有文化广场。</a:t>
              </a:r>
              <a:endParaRPr lang="zh-CN" altLang="en-US" sz="2400" kern="100" dirty="0" smtClean="0">
                <a:latin typeface="楷体" panose="02010609060101010101" pitchFamily="49" charset="-122"/>
                <a:ea typeface="楷体" panose="02010609060101010101" pitchFamily="49" charset="-122"/>
              </a:endParaRPr>
            </a:p>
          </p:txBody>
        </p:sp>
        <p:sp>
          <p:nvSpPr>
            <p:cNvPr id="40" name="椭圆 39"/>
            <p:cNvSpPr/>
            <p:nvPr/>
          </p:nvSpPr>
          <p:spPr>
            <a:xfrm>
              <a:off x="500740" y="1549745"/>
              <a:ext cx="711200" cy="711200"/>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4</a:t>
              </a:r>
              <a:endParaRPr lang="zh-CN" altLang="en-US" sz="4000" dirty="0">
                <a:solidFill>
                  <a:schemeClr val="tx1"/>
                </a:solidFill>
              </a:endParaRPr>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61"/>
                                        </p:tgtEl>
                                        <p:attrNameLst>
                                          <p:attrName>style.visibility</p:attrName>
                                        </p:attrNameLst>
                                      </p:cBhvr>
                                      <p:to>
                                        <p:strVal val="visible"/>
                                      </p:to>
                                    </p:set>
                                    <p:animEffect transition="in" filter="fade">
                                      <p:cBhvr>
                                        <p:cTn id="7" dur="500"/>
                                        <p:tgtEl>
                                          <p:spTgt spid="6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6"/>
                                        </p:tgtEl>
                                        <p:attrNameLst>
                                          <p:attrName>style.visibility</p:attrName>
                                        </p:attrNameLst>
                                      </p:cBhvr>
                                      <p:to>
                                        <p:strVal val="visible"/>
                                      </p:to>
                                    </p:set>
                                    <p:animEffect transition="in" filter="fade">
                                      <p:cBhvr>
                                        <p:cTn id="10" dur="500"/>
                                        <p:tgtEl>
                                          <p:spTgt spid="66"/>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fade">
                                      <p:cBhvr>
                                        <p:cTn id="15" dur="1000"/>
                                        <p:tgtEl>
                                          <p:spTgt spid="20"/>
                                        </p:tgtEl>
                                      </p:cBhvr>
                                    </p:animEffect>
                                    <p:anim calcmode="lin" valueType="num">
                                      <p:cBhvr>
                                        <p:cTn id="16" dur="1000" fill="hold"/>
                                        <p:tgtEl>
                                          <p:spTgt spid="20"/>
                                        </p:tgtEl>
                                        <p:attrNameLst>
                                          <p:attrName>ppt_x</p:attrName>
                                        </p:attrNameLst>
                                      </p:cBhvr>
                                      <p:tavLst>
                                        <p:tav tm="0">
                                          <p:val>
                                            <p:strVal val="#ppt_x"/>
                                          </p:val>
                                        </p:tav>
                                        <p:tav tm="100000">
                                          <p:val>
                                            <p:strVal val="#ppt_x"/>
                                          </p:val>
                                        </p:tav>
                                      </p:tavLst>
                                    </p:anim>
                                    <p:anim calcmode="lin" valueType="num">
                                      <p:cBhvr>
                                        <p:cTn id="17"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fade">
                                      <p:cBhvr>
                                        <p:cTn id="22" dur="1000"/>
                                        <p:tgtEl>
                                          <p:spTgt spid="24"/>
                                        </p:tgtEl>
                                      </p:cBhvr>
                                    </p:animEffect>
                                    <p:anim calcmode="lin" valueType="num">
                                      <p:cBhvr>
                                        <p:cTn id="23" dur="1000" fill="hold"/>
                                        <p:tgtEl>
                                          <p:spTgt spid="24"/>
                                        </p:tgtEl>
                                        <p:attrNameLst>
                                          <p:attrName>ppt_x</p:attrName>
                                        </p:attrNameLst>
                                      </p:cBhvr>
                                      <p:tavLst>
                                        <p:tav tm="0">
                                          <p:val>
                                            <p:strVal val="#ppt_x"/>
                                          </p:val>
                                        </p:tav>
                                        <p:tav tm="100000">
                                          <p:val>
                                            <p:strVal val="#ppt_x"/>
                                          </p:val>
                                        </p:tav>
                                      </p:tavLst>
                                    </p:anim>
                                    <p:anim calcmode="lin" valueType="num">
                                      <p:cBhvr>
                                        <p:cTn id="24"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28"/>
                                        </p:tgtEl>
                                        <p:attrNameLst>
                                          <p:attrName>style.visibility</p:attrName>
                                        </p:attrNameLst>
                                      </p:cBhvr>
                                      <p:to>
                                        <p:strVal val="visible"/>
                                      </p:to>
                                    </p:set>
                                    <p:animEffect transition="in" filter="fade">
                                      <p:cBhvr>
                                        <p:cTn id="29" dur="1000"/>
                                        <p:tgtEl>
                                          <p:spTgt spid="28"/>
                                        </p:tgtEl>
                                      </p:cBhvr>
                                    </p:animEffect>
                                    <p:anim calcmode="lin" valueType="num">
                                      <p:cBhvr>
                                        <p:cTn id="30" dur="1000" fill="hold"/>
                                        <p:tgtEl>
                                          <p:spTgt spid="28"/>
                                        </p:tgtEl>
                                        <p:attrNameLst>
                                          <p:attrName>ppt_x</p:attrName>
                                        </p:attrNameLst>
                                      </p:cBhvr>
                                      <p:tavLst>
                                        <p:tav tm="0">
                                          <p:val>
                                            <p:strVal val="#ppt_x"/>
                                          </p:val>
                                        </p:tav>
                                        <p:tav tm="100000">
                                          <p:val>
                                            <p:strVal val="#ppt_x"/>
                                          </p:val>
                                        </p:tav>
                                      </p:tavLst>
                                    </p:anim>
                                    <p:anim calcmode="lin" valueType="num">
                                      <p:cBhvr>
                                        <p:cTn id="31"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32"/>
                                        </p:tgtEl>
                                        <p:attrNameLst>
                                          <p:attrName>style.visibility</p:attrName>
                                        </p:attrNameLst>
                                      </p:cBhvr>
                                      <p:to>
                                        <p:strVal val="visible"/>
                                      </p:to>
                                    </p:set>
                                    <p:animEffect transition="in" filter="fade">
                                      <p:cBhvr>
                                        <p:cTn id="36" dur="1000"/>
                                        <p:tgtEl>
                                          <p:spTgt spid="32"/>
                                        </p:tgtEl>
                                      </p:cBhvr>
                                    </p:animEffect>
                                    <p:anim calcmode="lin" valueType="num">
                                      <p:cBhvr>
                                        <p:cTn id="37" dur="1000" fill="hold"/>
                                        <p:tgtEl>
                                          <p:spTgt spid="32"/>
                                        </p:tgtEl>
                                        <p:attrNameLst>
                                          <p:attrName>ppt_x</p:attrName>
                                        </p:attrNameLst>
                                      </p:cBhvr>
                                      <p:tavLst>
                                        <p:tav tm="0">
                                          <p:val>
                                            <p:strVal val="#ppt_x"/>
                                          </p:val>
                                        </p:tav>
                                        <p:tav tm="100000">
                                          <p:val>
                                            <p:strVal val="#ppt_x"/>
                                          </p:val>
                                        </p:tav>
                                      </p:tavLst>
                                    </p:anim>
                                    <p:anim calcmode="lin" valueType="num">
                                      <p:cBhvr>
                                        <p:cTn id="38"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 name="组合 60"/>
          <p:cNvGrpSpPr/>
          <p:nvPr/>
        </p:nvGrpSpPr>
        <p:grpSpPr>
          <a:xfrm>
            <a:off x="0" y="-19050"/>
            <a:ext cx="12192000" cy="1107996"/>
            <a:chOff x="0" y="-329934"/>
            <a:chExt cx="12192000" cy="1107996"/>
          </a:xfrm>
        </p:grpSpPr>
        <p:sp>
          <p:nvSpPr>
            <p:cNvPr id="62" name="矩形 61"/>
            <p:cNvSpPr/>
            <p:nvPr/>
          </p:nvSpPr>
          <p:spPr>
            <a:xfrm>
              <a:off x="0" y="-19959"/>
              <a:ext cx="12192000" cy="720000"/>
            </a:xfrm>
            <a:prstGeom prst="rect">
              <a:avLst/>
            </a:prstGeom>
            <a:solidFill>
              <a:srgbClr val="4E76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63" name="矩形 62"/>
            <p:cNvSpPr/>
            <p:nvPr/>
          </p:nvSpPr>
          <p:spPr>
            <a:xfrm>
              <a:off x="711200" y="-254907"/>
              <a:ext cx="986971" cy="957942"/>
            </a:xfrm>
            <a:prstGeom prst="rect">
              <a:avLst/>
            </a:prstGeom>
            <a:solidFill>
              <a:srgbClr val="77A4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64" name="直角三角形 63"/>
            <p:cNvSpPr/>
            <p:nvPr/>
          </p:nvSpPr>
          <p:spPr>
            <a:xfrm flipH="1">
              <a:off x="580570" y="-240620"/>
              <a:ext cx="130629" cy="217668"/>
            </a:xfrm>
            <a:prstGeom prst="rtTriangle">
              <a:avLst/>
            </a:prstGeom>
            <a:solidFill>
              <a:srgbClr val="2D43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65" name="文本框 64"/>
            <p:cNvSpPr txBox="1"/>
            <p:nvPr/>
          </p:nvSpPr>
          <p:spPr>
            <a:xfrm>
              <a:off x="711200" y="-329934"/>
              <a:ext cx="1208497" cy="110799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6600" b="0" i="0" u="none" strike="noStrike" kern="1200" cap="none" spc="0" normalizeH="0" baseline="0" noProof="0" dirty="0" smtClean="0">
                  <a:ln>
                    <a:noFill/>
                  </a:ln>
                  <a:solidFill>
                    <a:prstClr val="white"/>
                  </a:solidFill>
                  <a:effectLst/>
                  <a:uLnTx/>
                  <a:uFillTx/>
                  <a:latin typeface="DFPLiHei-Bd" panose="020B0700000000000000" pitchFamily="34" charset="-120"/>
                  <a:ea typeface="DFPLiHei-Bd" panose="020B0700000000000000" pitchFamily="34" charset="-120"/>
                  <a:cs typeface="+mn-cs"/>
                </a:rPr>
                <a:t>四</a:t>
              </a:r>
              <a:endParaRPr kumimoji="0" lang="zh-CN" altLang="en-US" sz="6600" b="0" i="0" u="none" strike="noStrike" kern="1200" cap="none" spc="0" normalizeH="0" baseline="0" noProof="0" dirty="0">
                <a:ln>
                  <a:noFill/>
                </a:ln>
                <a:solidFill>
                  <a:prstClr val="white"/>
                </a:solidFill>
                <a:effectLst/>
                <a:uLnTx/>
                <a:uFillTx/>
                <a:latin typeface="DFPLiHei-Bd" panose="020B0700000000000000" pitchFamily="34" charset="-120"/>
                <a:ea typeface="DFPLiHei-Bd" panose="020B0700000000000000" pitchFamily="34" charset="-120"/>
                <a:cs typeface="+mn-cs"/>
              </a:endParaRPr>
            </a:p>
          </p:txBody>
        </p:sp>
      </p:grpSp>
      <p:sp>
        <p:nvSpPr>
          <p:cNvPr id="66" name="文本框 65"/>
          <p:cNvSpPr txBox="1"/>
          <p:nvPr/>
        </p:nvSpPr>
        <p:spPr>
          <a:xfrm>
            <a:off x="2296357" y="341545"/>
            <a:ext cx="2191626" cy="584775"/>
          </a:xfrm>
          <a:prstGeom prst="rect">
            <a:avLst/>
          </a:prstGeom>
          <a:noFill/>
        </p:spPr>
        <p:txBody>
          <a:bodyPr wrap="none" rtlCol="0">
            <a:spAutoFit/>
          </a:bodyPr>
          <a:lstStyle/>
          <a:p>
            <a:pPr lvl="0">
              <a:defRPr/>
            </a:pPr>
            <a:r>
              <a:rPr lang="zh-CN" altLang="en-US" sz="3200" b="1" dirty="0" smtClean="0">
                <a:solidFill>
                  <a:prstClr val="white"/>
                </a:solidFill>
                <a:latin typeface="微软雅黑" panose="020B0503020204020204" pitchFamily="34" charset="-122"/>
                <a:ea typeface="微软雅黑" panose="020B0503020204020204" pitchFamily="34" charset="-122"/>
              </a:rPr>
              <a:t>服 务 设 施</a:t>
            </a:r>
            <a:endParaRPr kumimoji="0" lang="zh-CN" altLang="en-US" sz="32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grpSp>
        <p:nvGrpSpPr>
          <p:cNvPr id="20" name="组合 19"/>
          <p:cNvGrpSpPr/>
          <p:nvPr/>
        </p:nvGrpSpPr>
        <p:grpSpPr>
          <a:xfrm>
            <a:off x="422728" y="1271906"/>
            <a:ext cx="11241315" cy="950969"/>
            <a:chOff x="500740" y="1332166"/>
            <a:chExt cx="11241315" cy="950969"/>
          </a:xfrm>
        </p:grpSpPr>
        <p:sp>
          <p:nvSpPr>
            <p:cNvPr id="21" name="圆角矩形 20"/>
            <p:cNvSpPr/>
            <p:nvPr/>
          </p:nvSpPr>
          <p:spPr>
            <a:xfrm>
              <a:off x="827312" y="1332166"/>
              <a:ext cx="10914743" cy="950969"/>
            </a:xfrm>
            <a:prstGeom prst="roundRect">
              <a:avLst>
                <a:gd name="adj" fmla="val 6769"/>
              </a:avLst>
            </a:prstGeom>
            <a:solidFill>
              <a:schemeClr val="accent6">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22" name="矩形 21"/>
            <p:cNvSpPr/>
            <p:nvPr/>
          </p:nvSpPr>
          <p:spPr>
            <a:xfrm>
              <a:off x="1259301" y="1414039"/>
              <a:ext cx="10381154" cy="830997"/>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各公共文化设施室内悬挂开放时间、规章制度、服务信息、意见箱（簿）和咨询电话、监督电话。</a:t>
              </a:r>
              <a:endParaRPr lang="zh-CN" altLang="en-US" sz="2400" kern="100" dirty="0" smtClean="0">
                <a:latin typeface="楷体" panose="02010609060101010101" pitchFamily="49" charset="-122"/>
                <a:ea typeface="楷体" panose="02010609060101010101" pitchFamily="49" charset="-122"/>
              </a:endParaRPr>
            </a:p>
          </p:txBody>
        </p:sp>
        <p:sp>
          <p:nvSpPr>
            <p:cNvPr id="23" name="椭圆 22"/>
            <p:cNvSpPr/>
            <p:nvPr/>
          </p:nvSpPr>
          <p:spPr>
            <a:xfrm>
              <a:off x="500740" y="1435445"/>
              <a:ext cx="711200" cy="711200"/>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5</a:t>
              </a:r>
              <a:endParaRPr lang="zh-CN" altLang="en-US" sz="4000" dirty="0">
                <a:solidFill>
                  <a:schemeClr val="tx1"/>
                </a:solidFill>
              </a:endParaRPr>
            </a:p>
          </p:txBody>
        </p:sp>
      </p:grpSp>
      <p:grpSp>
        <p:nvGrpSpPr>
          <p:cNvPr id="24" name="组合 23"/>
          <p:cNvGrpSpPr/>
          <p:nvPr/>
        </p:nvGrpSpPr>
        <p:grpSpPr>
          <a:xfrm>
            <a:off x="422728" y="2370075"/>
            <a:ext cx="11241315" cy="1048419"/>
            <a:chOff x="500740" y="1332166"/>
            <a:chExt cx="11241315" cy="1048419"/>
          </a:xfrm>
        </p:grpSpPr>
        <p:sp>
          <p:nvSpPr>
            <p:cNvPr id="25" name="圆角矩形 24"/>
            <p:cNvSpPr/>
            <p:nvPr/>
          </p:nvSpPr>
          <p:spPr>
            <a:xfrm>
              <a:off x="827312" y="1332166"/>
              <a:ext cx="10914743" cy="1048419"/>
            </a:xfrm>
            <a:prstGeom prst="roundRect">
              <a:avLst>
                <a:gd name="adj" fmla="val 6769"/>
              </a:avLst>
            </a:prstGeom>
            <a:solidFill>
              <a:schemeClr val="accent6">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26" name="矩形 25"/>
            <p:cNvSpPr/>
            <p:nvPr/>
          </p:nvSpPr>
          <p:spPr>
            <a:xfrm>
              <a:off x="1259301" y="1452139"/>
              <a:ext cx="10381154" cy="830997"/>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各公共文化设施完善安全措施配备，为残疾人配备无障碍设施，确保畅通，满足残疾人的需求。无障碍设施设备要有明显标识，方便识认。</a:t>
              </a:r>
              <a:endParaRPr lang="zh-CN" altLang="en-US" sz="2400" kern="100" dirty="0" smtClean="0">
                <a:latin typeface="楷体" panose="02010609060101010101" pitchFamily="49" charset="-122"/>
                <a:ea typeface="楷体" panose="02010609060101010101" pitchFamily="49" charset="-122"/>
              </a:endParaRPr>
            </a:p>
          </p:txBody>
        </p:sp>
        <p:sp>
          <p:nvSpPr>
            <p:cNvPr id="27" name="椭圆 26"/>
            <p:cNvSpPr/>
            <p:nvPr/>
          </p:nvSpPr>
          <p:spPr>
            <a:xfrm>
              <a:off x="500740" y="1435445"/>
              <a:ext cx="711200" cy="711200"/>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6</a:t>
              </a:r>
              <a:endParaRPr lang="zh-CN" altLang="en-US" sz="4000" dirty="0">
                <a:solidFill>
                  <a:schemeClr val="tx1"/>
                </a:solidFill>
              </a:endParaRPr>
            </a:p>
          </p:txBody>
        </p:sp>
      </p:grpSp>
      <p:grpSp>
        <p:nvGrpSpPr>
          <p:cNvPr id="28" name="组合 27"/>
          <p:cNvGrpSpPr/>
          <p:nvPr/>
        </p:nvGrpSpPr>
        <p:grpSpPr>
          <a:xfrm>
            <a:off x="422728" y="3538468"/>
            <a:ext cx="11241315" cy="1285642"/>
            <a:chOff x="500740" y="1094944"/>
            <a:chExt cx="11241315" cy="1285642"/>
          </a:xfrm>
        </p:grpSpPr>
        <p:sp>
          <p:nvSpPr>
            <p:cNvPr id="29" name="圆角矩形 28"/>
            <p:cNvSpPr/>
            <p:nvPr/>
          </p:nvSpPr>
          <p:spPr>
            <a:xfrm>
              <a:off x="827312" y="1094944"/>
              <a:ext cx="10914743" cy="1285642"/>
            </a:xfrm>
            <a:prstGeom prst="roundRect">
              <a:avLst>
                <a:gd name="adj" fmla="val 6769"/>
              </a:avLst>
            </a:prstGeom>
            <a:solidFill>
              <a:schemeClr val="accent6">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30" name="矩形 29"/>
            <p:cNvSpPr/>
            <p:nvPr/>
          </p:nvSpPr>
          <p:spPr>
            <a:xfrm>
              <a:off x="1259301" y="1160889"/>
              <a:ext cx="10381154" cy="1200329"/>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各公共文化设施应制定和健全安全管理制度以及各项紧急应对预案和措施。保证消防设施完好，消防通道畅通，各通道要有明显的指引牌和应急指示牌。有条件的，根据实际需要，定期组织应急演练。</a:t>
              </a:r>
              <a:endParaRPr lang="zh-CN" altLang="en-US" sz="2400" kern="100" dirty="0" smtClean="0">
                <a:latin typeface="楷体" panose="02010609060101010101" pitchFamily="49" charset="-122"/>
                <a:ea typeface="楷体" panose="02010609060101010101" pitchFamily="49" charset="-122"/>
              </a:endParaRPr>
            </a:p>
          </p:txBody>
        </p:sp>
        <p:sp>
          <p:nvSpPr>
            <p:cNvPr id="31" name="椭圆 30"/>
            <p:cNvSpPr/>
            <p:nvPr/>
          </p:nvSpPr>
          <p:spPr>
            <a:xfrm>
              <a:off x="500740" y="1359245"/>
              <a:ext cx="711200" cy="711200"/>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7</a:t>
              </a:r>
              <a:endParaRPr lang="zh-CN" altLang="en-US" sz="4000" dirty="0">
                <a:solidFill>
                  <a:schemeClr val="tx1"/>
                </a:solidFill>
              </a:endParaRPr>
            </a:p>
          </p:txBody>
        </p:sp>
      </p:grpSp>
      <p:grpSp>
        <p:nvGrpSpPr>
          <p:cNvPr id="32" name="组合 31"/>
          <p:cNvGrpSpPr/>
          <p:nvPr/>
        </p:nvGrpSpPr>
        <p:grpSpPr>
          <a:xfrm>
            <a:off x="422728" y="5037647"/>
            <a:ext cx="11241315" cy="1639396"/>
            <a:chOff x="500740" y="1226609"/>
            <a:chExt cx="11241315" cy="1639396"/>
          </a:xfrm>
        </p:grpSpPr>
        <p:sp>
          <p:nvSpPr>
            <p:cNvPr id="33" name="圆角矩形 32"/>
            <p:cNvSpPr/>
            <p:nvPr/>
          </p:nvSpPr>
          <p:spPr>
            <a:xfrm>
              <a:off x="827312" y="1226609"/>
              <a:ext cx="10914743" cy="1639396"/>
            </a:xfrm>
            <a:prstGeom prst="roundRect">
              <a:avLst>
                <a:gd name="adj" fmla="val 6769"/>
              </a:avLst>
            </a:prstGeom>
            <a:solidFill>
              <a:schemeClr val="accent6">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37" name="矩形 36"/>
            <p:cNvSpPr/>
            <p:nvPr/>
          </p:nvSpPr>
          <p:spPr>
            <a:xfrm>
              <a:off x="1259301" y="1261477"/>
              <a:ext cx="10381154" cy="1569660"/>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工作人员要维持好公共场所秩序，照顾好残疾人、老年人和幼小儿童；禁止工作人员、服务对象在服务区域内聊天、吃零食、接听私人电话，在服务区域内走动须保持轻声，不得影响群众。工作人员因故离岗时需设立提示牌或请其他工作人员替岗。</a:t>
              </a:r>
              <a:endParaRPr lang="zh-CN" altLang="en-US" sz="2400" kern="100" dirty="0" smtClean="0">
                <a:latin typeface="楷体" panose="02010609060101010101" pitchFamily="49" charset="-122"/>
                <a:ea typeface="楷体" panose="02010609060101010101" pitchFamily="49" charset="-122"/>
              </a:endParaRPr>
            </a:p>
          </p:txBody>
        </p:sp>
        <p:sp>
          <p:nvSpPr>
            <p:cNvPr id="40" name="椭圆 39"/>
            <p:cNvSpPr/>
            <p:nvPr/>
          </p:nvSpPr>
          <p:spPr>
            <a:xfrm>
              <a:off x="500740" y="1625945"/>
              <a:ext cx="711200" cy="711200"/>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8</a:t>
              </a:r>
              <a:endParaRPr lang="zh-CN" altLang="en-US" sz="4000" dirty="0">
                <a:solidFill>
                  <a:schemeClr val="tx1"/>
                </a:solidFill>
              </a:endParaRPr>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1000"/>
                                        <p:tgtEl>
                                          <p:spTgt spid="20"/>
                                        </p:tgtEl>
                                      </p:cBhvr>
                                    </p:animEffect>
                                    <p:anim calcmode="lin" valueType="num">
                                      <p:cBhvr>
                                        <p:cTn id="8" dur="1000" fill="hold"/>
                                        <p:tgtEl>
                                          <p:spTgt spid="20"/>
                                        </p:tgtEl>
                                        <p:attrNameLst>
                                          <p:attrName>ppt_x</p:attrName>
                                        </p:attrNameLst>
                                      </p:cBhvr>
                                      <p:tavLst>
                                        <p:tav tm="0">
                                          <p:val>
                                            <p:strVal val="#ppt_x"/>
                                          </p:val>
                                        </p:tav>
                                        <p:tav tm="100000">
                                          <p:val>
                                            <p:strVal val="#ppt_x"/>
                                          </p:val>
                                        </p:tav>
                                      </p:tavLst>
                                    </p:anim>
                                    <p:anim calcmode="lin" valueType="num">
                                      <p:cBhvr>
                                        <p:cTn id="9"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4"/>
                                        </p:tgtEl>
                                        <p:attrNameLst>
                                          <p:attrName>style.visibility</p:attrName>
                                        </p:attrNameLst>
                                      </p:cBhvr>
                                      <p:to>
                                        <p:strVal val="visible"/>
                                      </p:to>
                                    </p:set>
                                    <p:animEffect transition="in" filter="fade">
                                      <p:cBhvr>
                                        <p:cTn id="14" dur="1000"/>
                                        <p:tgtEl>
                                          <p:spTgt spid="24"/>
                                        </p:tgtEl>
                                      </p:cBhvr>
                                    </p:animEffect>
                                    <p:anim calcmode="lin" valueType="num">
                                      <p:cBhvr>
                                        <p:cTn id="15" dur="1000" fill="hold"/>
                                        <p:tgtEl>
                                          <p:spTgt spid="24"/>
                                        </p:tgtEl>
                                        <p:attrNameLst>
                                          <p:attrName>ppt_x</p:attrName>
                                        </p:attrNameLst>
                                      </p:cBhvr>
                                      <p:tavLst>
                                        <p:tav tm="0">
                                          <p:val>
                                            <p:strVal val="#ppt_x"/>
                                          </p:val>
                                        </p:tav>
                                        <p:tav tm="100000">
                                          <p:val>
                                            <p:strVal val="#ppt_x"/>
                                          </p:val>
                                        </p:tav>
                                      </p:tavLst>
                                    </p:anim>
                                    <p:anim calcmode="lin" valueType="num">
                                      <p:cBhvr>
                                        <p:cTn id="16"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8"/>
                                        </p:tgtEl>
                                        <p:attrNameLst>
                                          <p:attrName>style.visibility</p:attrName>
                                        </p:attrNameLst>
                                      </p:cBhvr>
                                      <p:to>
                                        <p:strVal val="visible"/>
                                      </p:to>
                                    </p:set>
                                    <p:animEffect transition="in" filter="fade">
                                      <p:cBhvr>
                                        <p:cTn id="21" dur="1000"/>
                                        <p:tgtEl>
                                          <p:spTgt spid="28"/>
                                        </p:tgtEl>
                                      </p:cBhvr>
                                    </p:animEffect>
                                    <p:anim calcmode="lin" valueType="num">
                                      <p:cBhvr>
                                        <p:cTn id="22" dur="1000" fill="hold"/>
                                        <p:tgtEl>
                                          <p:spTgt spid="28"/>
                                        </p:tgtEl>
                                        <p:attrNameLst>
                                          <p:attrName>ppt_x</p:attrName>
                                        </p:attrNameLst>
                                      </p:cBhvr>
                                      <p:tavLst>
                                        <p:tav tm="0">
                                          <p:val>
                                            <p:strVal val="#ppt_x"/>
                                          </p:val>
                                        </p:tav>
                                        <p:tav tm="100000">
                                          <p:val>
                                            <p:strVal val="#ppt_x"/>
                                          </p:val>
                                        </p:tav>
                                      </p:tavLst>
                                    </p:anim>
                                    <p:anim calcmode="lin" valueType="num">
                                      <p:cBhvr>
                                        <p:cTn id="23"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2"/>
                                        </p:tgtEl>
                                        <p:attrNameLst>
                                          <p:attrName>style.visibility</p:attrName>
                                        </p:attrNameLst>
                                      </p:cBhvr>
                                      <p:to>
                                        <p:strVal val="visible"/>
                                      </p:to>
                                    </p:set>
                                    <p:animEffect transition="in" filter="fade">
                                      <p:cBhvr>
                                        <p:cTn id="28" dur="1000"/>
                                        <p:tgtEl>
                                          <p:spTgt spid="32"/>
                                        </p:tgtEl>
                                      </p:cBhvr>
                                    </p:animEffect>
                                    <p:anim calcmode="lin" valueType="num">
                                      <p:cBhvr>
                                        <p:cTn id="29" dur="1000" fill="hold"/>
                                        <p:tgtEl>
                                          <p:spTgt spid="32"/>
                                        </p:tgtEl>
                                        <p:attrNameLst>
                                          <p:attrName>ppt_x</p:attrName>
                                        </p:attrNameLst>
                                      </p:cBhvr>
                                      <p:tavLst>
                                        <p:tav tm="0">
                                          <p:val>
                                            <p:strVal val="#ppt_x"/>
                                          </p:val>
                                        </p:tav>
                                        <p:tav tm="100000">
                                          <p:val>
                                            <p:strVal val="#ppt_x"/>
                                          </p:val>
                                        </p:tav>
                                      </p:tavLst>
                                    </p:anim>
                                    <p:anim calcmode="lin" valueType="num">
                                      <p:cBhvr>
                                        <p:cTn id="30"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 name="组合 60"/>
          <p:cNvGrpSpPr/>
          <p:nvPr/>
        </p:nvGrpSpPr>
        <p:grpSpPr>
          <a:xfrm>
            <a:off x="0" y="-19050"/>
            <a:ext cx="12192000" cy="1107996"/>
            <a:chOff x="0" y="-329934"/>
            <a:chExt cx="12192000" cy="1107996"/>
          </a:xfrm>
          <a:solidFill>
            <a:schemeClr val="accent5">
              <a:lumMod val="75000"/>
            </a:schemeClr>
          </a:solidFill>
        </p:grpSpPr>
        <p:sp>
          <p:nvSpPr>
            <p:cNvPr id="62" name="矩形 61"/>
            <p:cNvSpPr/>
            <p:nvPr/>
          </p:nvSpPr>
          <p:spPr>
            <a:xfrm>
              <a:off x="0" y="-19959"/>
              <a:ext cx="12192000"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63" name="矩形 62"/>
            <p:cNvSpPr/>
            <p:nvPr/>
          </p:nvSpPr>
          <p:spPr>
            <a:xfrm>
              <a:off x="711200" y="-254907"/>
              <a:ext cx="986971" cy="957942"/>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64" name="直角三角形 63"/>
            <p:cNvSpPr/>
            <p:nvPr/>
          </p:nvSpPr>
          <p:spPr>
            <a:xfrm flipH="1">
              <a:off x="580570" y="-240620"/>
              <a:ext cx="130629" cy="217668"/>
            </a:xfrm>
            <a:prstGeom prst="rtTriangle">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65" name="文本框 64"/>
            <p:cNvSpPr txBox="1"/>
            <p:nvPr/>
          </p:nvSpPr>
          <p:spPr>
            <a:xfrm>
              <a:off x="711200" y="-329934"/>
              <a:ext cx="936625" cy="110799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6600" dirty="0">
                  <a:solidFill>
                    <a:prstClr val="white"/>
                  </a:solidFill>
                  <a:latin typeface="DFPLiHei-Bd" panose="020B0700000000000000" pitchFamily="34" charset="-120"/>
                  <a:ea typeface="DFPLiHei-Bd" panose="020B0700000000000000" pitchFamily="34" charset="-120"/>
                </a:rPr>
                <a:t>五</a:t>
              </a:r>
              <a:endParaRPr kumimoji="0" lang="zh-CN" altLang="en-US" sz="6600" b="0" i="0" u="none" strike="noStrike" kern="1200" cap="none" spc="0" normalizeH="0" baseline="0" noProof="0" dirty="0">
                <a:ln>
                  <a:noFill/>
                </a:ln>
                <a:solidFill>
                  <a:prstClr val="white"/>
                </a:solidFill>
                <a:effectLst/>
                <a:uLnTx/>
                <a:uFillTx/>
                <a:latin typeface="DFPLiHei-Bd" panose="020B0700000000000000" pitchFamily="34" charset="-120"/>
                <a:ea typeface="DFPLiHei-Bd" panose="020B0700000000000000" pitchFamily="34" charset="-120"/>
                <a:cs typeface="+mn-cs"/>
              </a:endParaRPr>
            </a:p>
          </p:txBody>
        </p:sp>
      </p:grpSp>
      <p:sp>
        <p:nvSpPr>
          <p:cNvPr id="66" name="文本框 65"/>
          <p:cNvSpPr txBox="1"/>
          <p:nvPr/>
        </p:nvSpPr>
        <p:spPr>
          <a:xfrm>
            <a:off x="2296357" y="341545"/>
            <a:ext cx="2191626" cy="584775"/>
          </a:xfrm>
          <a:prstGeom prst="rect">
            <a:avLst/>
          </a:prstGeom>
          <a:noFill/>
        </p:spPr>
        <p:txBody>
          <a:bodyPr wrap="none" rtlCol="0">
            <a:spAutoFit/>
          </a:bodyPr>
          <a:lstStyle/>
          <a:p>
            <a:pPr lvl="0">
              <a:defRPr/>
            </a:pPr>
            <a:r>
              <a:rPr lang="zh-CN" altLang="en-US" sz="3200" b="1" dirty="0" smtClean="0">
                <a:solidFill>
                  <a:prstClr val="white"/>
                </a:solidFill>
                <a:latin typeface="微软雅黑" panose="020B0503020204020204" pitchFamily="34" charset="-122"/>
                <a:ea typeface="微软雅黑" panose="020B0503020204020204" pitchFamily="34" charset="-122"/>
              </a:rPr>
              <a:t>运 营 时 间</a:t>
            </a:r>
            <a:endParaRPr kumimoji="0" lang="zh-CN" altLang="en-US" sz="32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grpSp>
        <p:nvGrpSpPr>
          <p:cNvPr id="10" name="组合 9"/>
          <p:cNvGrpSpPr/>
          <p:nvPr/>
        </p:nvGrpSpPr>
        <p:grpSpPr>
          <a:xfrm>
            <a:off x="888936" y="1871775"/>
            <a:ext cx="11018728" cy="1374345"/>
            <a:chOff x="493710" y="1332166"/>
            <a:chExt cx="11018728" cy="1374345"/>
          </a:xfrm>
        </p:grpSpPr>
        <p:sp>
          <p:nvSpPr>
            <p:cNvPr id="11" name="圆角矩形 10"/>
            <p:cNvSpPr/>
            <p:nvPr/>
          </p:nvSpPr>
          <p:spPr>
            <a:xfrm>
              <a:off x="827313" y="1332166"/>
              <a:ext cx="10170886" cy="1374345"/>
            </a:xfrm>
            <a:prstGeom prst="roundRect">
              <a:avLst>
                <a:gd name="adj" fmla="val 6769"/>
              </a:avLst>
            </a:prstGeom>
            <a:solidFill>
              <a:schemeClr val="accent1">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12" name="矩形 11"/>
            <p:cNvSpPr/>
            <p:nvPr/>
          </p:nvSpPr>
          <p:spPr>
            <a:xfrm>
              <a:off x="2055365" y="1603839"/>
              <a:ext cx="9457073" cy="830997"/>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各公共文化设施应免费开放，开放时间应向公共公示；</a:t>
              </a:r>
              <a:endParaRPr lang="en-US" altLang="zh-CN" sz="2400" kern="100" dirty="0" smtClean="0">
                <a:latin typeface="楷体" panose="02010609060101010101" pitchFamily="49" charset="-122"/>
                <a:ea typeface="楷体" panose="02010609060101010101" pitchFamily="49" charset="-122"/>
              </a:endParaRPr>
            </a:p>
            <a:p>
              <a:pPr algn="just">
                <a:spcAft>
                  <a:spcPts val="0"/>
                </a:spcAft>
              </a:pPr>
              <a:r>
                <a:rPr lang="zh-CN" altLang="en-US" sz="2400" kern="100" dirty="0" smtClean="0">
                  <a:latin typeface="楷体" panose="02010609060101010101" pitchFamily="49" charset="-122"/>
                  <a:ea typeface="楷体" panose="02010609060101010101" pitchFamily="49" charset="-122"/>
                </a:rPr>
                <a:t>因维修等原因需要暂时停止开放的，提前向公众公示。</a:t>
              </a:r>
              <a:endParaRPr lang="zh-CN" altLang="en-US" sz="2400" kern="100" dirty="0" smtClean="0">
                <a:latin typeface="楷体" panose="02010609060101010101" pitchFamily="49" charset="-122"/>
                <a:ea typeface="楷体" panose="02010609060101010101" pitchFamily="49" charset="-122"/>
              </a:endParaRPr>
            </a:p>
          </p:txBody>
        </p:sp>
        <p:sp>
          <p:nvSpPr>
            <p:cNvPr id="13" name="椭圆 12"/>
            <p:cNvSpPr/>
            <p:nvPr/>
          </p:nvSpPr>
          <p:spPr>
            <a:xfrm>
              <a:off x="493710" y="1663738"/>
              <a:ext cx="711200" cy="71120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1</a:t>
              </a:r>
              <a:endParaRPr lang="zh-CN" altLang="en-US" sz="4000" dirty="0">
                <a:solidFill>
                  <a:schemeClr val="tx1"/>
                </a:solidFill>
              </a:endParaRPr>
            </a:p>
          </p:txBody>
        </p:sp>
      </p:grpSp>
      <p:grpSp>
        <p:nvGrpSpPr>
          <p:cNvPr id="14" name="组合 13"/>
          <p:cNvGrpSpPr/>
          <p:nvPr/>
        </p:nvGrpSpPr>
        <p:grpSpPr>
          <a:xfrm>
            <a:off x="888936" y="3791966"/>
            <a:ext cx="11018728" cy="1374345"/>
            <a:chOff x="493710" y="1332166"/>
            <a:chExt cx="11018728" cy="1374345"/>
          </a:xfrm>
        </p:grpSpPr>
        <p:sp>
          <p:nvSpPr>
            <p:cNvPr id="15" name="圆角矩形 14"/>
            <p:cNvSpPr/>
            <p:nvPr/>
          </p:nvSpPr>
          <p:spPr>
            <a:xfrm>
              <a:off x="827313" y="1332166"/>
              <a:ext cx="10170886" cy="1374345"/>
            </a:xfrm>
            <a:prstGeom prst="roundRect">
              <a:avLst>
                <a:gd name="adj" fmla="val 6769"/>
              </a:avLst>
            </a:prstGeom>
            <a:solidFill>
              <a:schemeClr val="accent1">
                <a:lumMod val="20000"/>
                <a:lumOff val="80000"/>
              </a:schemeClr>
            </a:solidFill>
            <a:ln w="31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16" name="矩形 15"/>
            <p:cNvSpPr/>
            <p:nvPr/>
          </p:nvSpPr>
          <p:spPr>
            <a:xfrm>
              <a:off x="2055365" y="1603839"/>
              <a:ext cx="9457073" cy="830997"/>
            </a:xfrm>
            <a:prstGeom prst="rect">
              <a:avLst/>
            </a:prstGeom>
          </p:spPr>
          <p:txBody>
            <a:bodyPr wrap="square">
              <a:spAutoFit/>
            </a:bodyPr>
            <a:lstStyle/>
            <a:p>
              <a:pPr algn="just">
                <a:spcAft>
                  <a:spcPts val="0"/>
                </a:spcAft>
              </a:pPr>
              <a:r>
                <a:rPr lang="zh-CN" altLang="en-US" sz="2400" kern="100" dirty="0" smtClean="0">
                  <a:latin typeface="楷体" panose="02010609060101010101" pitchFamily="49" charset="-122"/>
                  <a:ea typeface="楷体" panose="02010609060101010101" pitchFamily="49" charset="-122"/>
                </a:rPr>
                <a:t>国家法定节假日和学校寒暑假期间，可适当错时开放时间，</a:t>
              </a:r>
              <a:endParaRPr lang="en-US" altLang="zh-CN" sz="2400" kern="100" dirty="0" smtClean="0">
                <a:latin typeface="楷体" panose="02010609060101010101" pitchFamily="49" charset="-122"/>
                <a:ea typeface="楷体" panose="02010609060101010101" pitchFamily="49" charset="-122"/>
              </a:endParaRPr>
            </a:p>
            <a:p>
              <a:pPr algn="just">
                <a:spcAft>
                  <a:spcPts val="0"/>
                </a:spcAft>
              </a:pPr>
              <a:r>
                <a:rPr lang="zh-CN" altLang="en-US" sz="2400" kern="100" dirty="0" smtClean="0">
                  <a:latin typeface="楷体" panose="02010609060101010101" pitchFamily="49" charset="-122"/>
                  <a:ea typeface="楷体" panose="02010609060101010101" pitchFamily="49" charset="-122"/>
                </a:rPr>
                <a:t>并增设相应的文化服务项目。</a:t>
              </a:r>
              <a:endParaRPr lang="zh-CN" altLang="en-US" sz="2400" kern="100" dirty="0" smtClean="0">
                <a:latin typeface="楷体" panose="02010609060101010101" pitchFamily="49" charset="-122"/>
                <a:ea typeface="楷体" panose="02010609060101010101" pitchFamily="49" charset="-122"/>
              </a:endParaRPr>
            </a:p>
          </p:txBody>
        </p:sp>
        <p:sp>
          <p:nvSpPr>
            <p:cNvPr id="17" name="椭圆 16"/>
            <p:cNvSpPr/>
            <p:nvPr/>
          </p:nvSpPr>
          <p:spPr>
            <a:xfrm>
              <a:off x="493710" y="1663738"/>
              <a:ext cx="711200" cy="71120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dirty="0" smtClean="0">
                  <a:solidFill>
                    <a:schemeClr val="tx1"/>
                  </a:solidFill>
                </a:rPr>
                <a:t>2</a:t>
              </a:r>
              <a:endParaRPr lang="zh-CN" altLang="en-US" sz="4000" dirty="0">
                <a:solidFill>
                  <a:schemeClr val="tx1"/>
                </a:solidFill>
              </a:endParaRPr>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61"/>
                                        </p:tgtEl>
                                        <p:attrNameLst>
                                          <p:attrName>style.visibility</p:attrName>
                                        </p:attrNameLst>
                                      </p:cBhvr>
                                      <p:to>
                                        <p:strVal val="visible"/>
                                      </p:to>
                                    </p:set>
                                    <p:animEffect transition="in" filter="fade">
                                      <p:cBhvr>
                                        <p:cTn id="7" dur="500"/>
                                        <p:tgtEl>
                                          <p:spTgt spid="6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6"/>
                                        </p:tgtEl>
                                        <p:attrNameLst>
                                          <p:attrName>style.visibility</p:attrName>
                                        </p:attrNameLst>
                                      </p:cBhvr>
                                      <p:to>
                                        <p:strVal val="visible"/>
                                      </p:to>
                                    </p:set>
                                    <p:animEffect transition="in" filter="fade">
                                      <p:cBhvr>
                                        <p:cTn id="10" dur="500"/>
                                        <p:tgtEl>
                                          <p:spTgt spid="66"/>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1000"/>
                                        <p:tgtEl>
                                          <p:spTgt spid="10"/>
                                        </p:tgtEl>
                                      </p:cBhvr>
                                    </p:animEffect>
                                    <p:anim calcmode="lin" valueType="num">
                                      <p:cBhvr>
                                        <p:cTn id="16" dur="1000" fill="hold"/>
                                        <p:tgtEl>
                                          <p:spTgt spid="10"/>
                                        </p:tgtEl>
                                        <p:attrNameLst>
                                          <p:attrName>ppt_x</p:attrName>
                                        </p:attrNameLst>
                                      </p:cBhvr>
                                      <p:tavLst>
                                        <p:tav tm="0">
                                          <p:val>
                                            <p:strVal val="#ppt_x"/>
                                          </p:val>
                                        </p:tav>
                                        <p:tav tm="100000">
                                          <p:val>
                                            <p:strVal val="#ppt_x"/>
                                          </p:val>
                                        </p:tav>
                                      </p:tavLst>
                                    </p:anim>
                                    <p:anim calcmode="lin" valueType="num">
                                      <p:cBhvr>
                                        <p:cTn id="17"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1000"/>
                                        <p:tgtEl>
                                          <p:spTgt spid="14"/>
                                        </p:tgtEl>
                                      </p:cBhvr>
                                    </p:animEffect>
                                    <p:anim calcmode="lin" valueType="num">
                                      <p:cBhvr>
                                        <p:cTn id="23" dur="1000" fill="hold"/>
                                        <p:tgtEl>
                                          <p:spTgt spid="14"/>
                                        </p:tgtEl>
                                        <p:attrNameLst>
                                          <p:attrName>ppt_x</p:attrName>
                                        </p:attrNameLst>
                                      </p:cBhvr>
                                      <p:tavLst>
                                        <p:tav tm="0">
                                          <p:val>
                                            <p:strVal val="#ppt_x"/>
                                          </p:val>
                                        </p:tav>
                                        <p:tav tm="100000">
                                          <p:val>
                                            <p:strVal val="#ppt_x"/>
                                          </p:val>
                                        </p:tav>
                                      </p:tavLst>
                                    </p:anim>
                                    <p:anim calcmode="lin" valueType="num">
                                      <p:cBhvr>
                                        <p:cTn id="24"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2450</Words>
  <Application>WPS 演示</Application>
  <PresentationFormat>自定义</PresentationFormat>
  <Paragraphs>211</Paragraphs>
  <Slides>13</Slides>
  <Notes>9</Notes>
  <HiddenSlides>0</HiddenSlides>
  <MMClips>0</MMClips>
  <ScaleCrop>false</ScaleCrop>
  <HeadingPairs>
    <vt:vector size="6" baseType="variant">
      <vt:variant>
        <vt:lpstr>已用的字体</vt:lpstr>
      </vt:variant>
      <vt:variant>
        <vt:i4>17</vt:i4>
      </vt:variant>
      <vt:variant>
        <vt:lpstr>主题</vt:lpstr>
      </vt:variant>
      <vt:variant>
        <vt:i4>2</vt:i4>
      </vt:variant>
      <vt:variant>
        <vt:lpstr>幻灯片标题</vt:lpstr>
      </vt:variant>
      <vt:variant>
        <vt:i4>13</vt:i4>
      </vt:variant>
    </vt:vector>
  </HeadingPairs>
  <TitlesOfParts>
    <vt:vector size="32" baseType="lpstr">
      <vt:lpstr>Arial</vt:lpstr>
      <vt:lpstr>宋体</vt:lpstr>
      <vt:lpstr>Wingdings</vt:lpstr>
      <vt:lpstr>Calibri</vt:lpstr>
      <vt:lpstr>微软雅黑</vt:lpstr>
      <vt:lpstr>Times New Roman</vt:lpstr>
      <vt:lpstr>DFPLiHei-Bd</vt:lpstr>
      <vt:lpstr>楷体</vt:lpstr>
      <vt:lpstr>等线</vt:lpstr>
      <vt:lpstr>等线</vt:lpstr>
      <vt:lpstr>Arial Unicode MS</vt:lpstr>
      <vt:lpstr>Calibri Light</vt:lpstr>
      <vt:lpstr>Calibri</vt:lpstr>
      <vt:lpstr>等线</vt:lpstr>
      <vt:lpstr>Segoe Print</vt:lpstr>
      <vt:lpstr>等线 Light</vt:lpstr>
      <vt:lpstr>Microsoft JhengHei</vt:lpstr>
      <vt:lpstr>Office 主题​​</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China</dc:creator>
  <cp:lastModifiedBy>zhangxh1</cp:lastModifiedBy>
  <cp:revision>30</cp:revision>
  <dcterms:created xsi:type="dcterms:W3CDTF">2020-06-02T02:03:00Z</dcterms:created>
  <dcterms:modified xsi:type="dcterms:W3CDTF">2020-06-11T01:45:02Z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2052-10.8.0.6058</vt:lpwstr>
  </property>
</Properties>
</file>